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28"/>
  </p:notesMasterIdLst>
  <p:sldIdLst>
    <p:sldId id="288" r:id="rId3"/>
    <p:sldId id="259" r:id="rId4"/>
    <p:sldId id="260" r:id="rId5"/>
    <p:sldId id="261" r:id="rId6"/>
    <p:sldId id="262" r:id="rId7"/>
    <p:sldId id="28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9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D7D2CD-6668-4F2E-B9E6-0739715C9AA8}" type="datetimeFigureOut">
              <a:rPr lang="en-US" smtClean="0"/>
              <a:pPr/>
              <a:t>2/25/2024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6CBF64-F071-464C-B509-22EB36C5CFC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2035373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1966522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1925676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2273087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2655949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83B50AD-FCB5-44AB-ACE2-A5EBF34C8257}" type="datetimeFigureOut">
              <a:rPr lang="en-US" smtClean="0"/>
              <a:pPr/>
              <a:t>2/25/2024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142643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83B50AD-FCB5-44AB-ACE2-A5EBF34C8257}" type="datetimeFigureOut">
              <a:rPr lang="en-US" smtClean="0"/>
              <a:pPr/>
              <a:t>2/25/2024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996375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a:xfrm>
            <a:off x="516133" y="6387910"/>
            <a:ext cx="3859795" cy="228660"/>
          </a:xfrm>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4124863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a:xfrm>
            <a:off x="538546" y="6365498"/>
            <a:ext cx="3859795" cy="228660"/>
          </a:xfrm>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621192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7B72101-25A3-41EE-8F11-F14D3267D288}"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02FA03E-740D-43DC-BB80-24E72244F33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1E52F69-23DF-4DA6-B2AB-533AE6CCBC2C}"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E407AC-92A2-4658-BAD1-1B00532FB8E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1933618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A26492-C082-4705-A6C7-5A3F56A14626}"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D364D8E-81F3-4AE1-9F04-2BCBD2B5B6C9}"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A21AA05-61E5-4825-B8EA-96A3A2D05DDF}" type="datetimeFigureOut">
              <a:rPr lang="en-US">
                <a:solidFill>
                  <a:prstClr val="black">
                    <a:tint val="75000"/>
                  </a:prstClr>
                </a:solidFill>
              </a:rPr>
              <a:pPr>
                <a:defRPr/>
              </a:pPr>
              <a:t>2/25/2024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1E0EBCE-EBB2-468F-9876-B84F8B669A5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FC33318-2087-4019-B2A3-22CBF9A9792C}" type="datetimeFigureOut">
              <a:rPr lang="en-US">
                <a:solidFill>
                  <a:prstClr val="black">
                    <a:tint val="75000"/>
                  </a:prstClr>
                </a:solidFill>
              </a:rPr>
              <a:pPr>
                <a:defRPr/>
              </a:pPr>
              <a:t>2/25/2024</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2D32B41-0097-4777-B114-96FC3AD7A662}"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DBE5B6E-DE9D-4E62-B259-E745ABA948E2}" type="datetimeFigureOut">
              <a:rPr lang="en-US">
                <a:solidFill>
                  <a:prstClr val="black">
                    <a:tint val="75000"/>
                  </a:prstClr>
                </a:solidFill>
              </a:rPr>
              <a:pPr>
                <a:defRPr/>
              </a:pPr>
              <a:t>2/25/2024</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C264160-C4DB-46E3-B0E9-9AEB306ABAB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DD2A050-25B1-4703-A252-EB04FB670DAC}" type="datetimeFigureOut">
              <a:rPr lang="en-US">
                <a:solidFill>
                  <a:prstClr val="black">
                    <a:tint val="75000"/>
                  </a:prstClr>
                </a:solidFill>
              </a:rPr>
              <a:pPr>
                <a:defRPr/>
              </a:pPr>
              <a:t>2/25/2024</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F12946B9-8223-4645-A096-17F4CF3A381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41D4A6-FFBB-43C5-BB16-FD4981702254}" type="datetimeFigureOut">
              <a:rPr lang="en-US">
                <a:solidFill>
                  <a:prstClr val="black">
                    <a:tint val="75000"/>
                  </a:prstClr>
                </a:solidFill>
              </a:rPr>
              <a:pPr>
                <a:defRPr/>
              </a:pPr>
              <a:t>2/25/2024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7EB9849-EB3C-4F70-A0DA-48F55AE19863}"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BDD241-FBDF-43E6-9495-798E40FA8213}" type="datetimeFigureOut">
              <a:rPr lang="en-US">
                <a:solidFill>
                  <a:prstClr val="black">
                    <a:tint val="75000"/>
                  </a:prstClr>
                </a:solidFill>
              </a:rPr>
              <a:pPr>
                <a:defRPr/>
              </a:pPr>
              <a:t>2/25/2024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5222A9D-9DD6-4EFF-820C-C9B0D12E2B7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F335E6-10F8-426C-8EAA-02092FF934E4}"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F1C42D-522A-497A-AF99-C597E4317796}"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2F08E0-7138-4604-9CDC-5ADF948D398E}"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5317245-3E69-476A-BB90-430CBC6912A9}"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1981200"/>
            <a:ext cx="7543800" cy="4114800"/>
          </a:xfrm>
        </p:spPr>
        <p:txBody>
          <a:bodyPr rtlCol="0">
            <a:normAutofit/>
          </a:bodyPr>
          <a:lstStyle/>
          <a:p>
            <a:pPr lvl="0"/>
            <a:endParaRPr lang="en-US" noProof="0" smtClean="0"/>
          </a:p>
        </p:txBody>
      </p:sp>
      <p:sp>
        <p:nvSpPr>
          <p:cNvPr id="4" name="Date Placeholder 3"/>
          <p:cNvSpPr>
            <a:spLocks noGrp="1"/>
          </p:cNvSpPr>
          <p:nvPr>
            <p:ph type="dt" sz="half" idx="10"/>
          </p:nvPr>
        </p:nvSpPr>
        <p:spPr>
          <a:xfrm>
            <a:off x="1066800" y="6248400"/>
            <a:ext cx="1905000" cy="457200"/>
          </a:xfrm>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a:xfrm>
            <a:off x="3429000" y="6248400"/>
            <a:ext cx="2895600" cy="457200"/>
          </a:xfr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6705600" y="6248400"/>
            <a:ext cx="1905000" cy="457200"/>
          </a:xfrm>
        </p:spPr>
        <p:txBody>
          <a:bodyPr/>
          <a:lstStyle>
            <a:lvl1pPr>
              <a:defRPr/>
            </a:lvl1pPr>
          </a:lstStyle>
          <a:p>
            <a:pPr>
              <a:defRPr/>
            </a:pPr>
            <a:fld id="{98B54D97-0118-4197-AC8A-3BE4C5BF9C2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161031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3B50AD-FCB5-44AB-ACE2-A5EBF34C8257}"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333214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3B50AD-FCB5-44AB-ACE2-A5EBF34C8257}" type="datetimeFigureOut">
              <a:rPr lang="en-US" smtClean="0"/>
              <a:pPr/>
              <a:t>2/25/2024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36269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3B50AD-FCB5-44AB-ACE2-A5EBF34C8257}" type="datetimeFigureOut">
              <a:rPr lang="en-US" smtClean="0"/>
              <a:pPr/>
              <a:t>2/25/2024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2782823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283B50AD-FCB5-44AB-ACE2-A5EBF34C8257}" type="datetimeFigureOut">
              <a:rPr lang="en-US" smtClean="0"/>
              <a:pPr/>
              <a:t>2/25/2024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680055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243440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3894184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283B50AD-FCB5-44AB-ACE2-A5EBF34C8257}" type="datetimeFigureOut">
              <a:rPr lang="en-US" smtClean="0"/>
              <a:pPr/>
              <a:t>2/25/2024</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F39DFEAA-7127-4AF0-A7B1-BA0B95B8D32B}" type="slidenum">
              <a:rPr lang="en-US" smtClean="0"/>
              <a:pPr/>
              <a:t>‹#›</a:t>
            </a:fld>
            <a:endParaRPr lang="en-US"/>
          </a:p>
        </p:txBody>
      </p:sp>
    </p:spTree>
    <p:extLst>
      <p:ext uri="{BB962C8B-B14F-4D97-AF65-F5344CB8AC3E}">
        <p14:creationId xmlns="" xmlns:p14="http://schemas.microsoft.com/office/powerpoint/2010/main" val="771907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43BF373-09C4-4103-AAE2-6F0D98B3BD8E}" type="datetimeFigureOut">
              <a:rPr lang="en-US">
                <a:solidFill>
                  <a:prstClr val="black">
                    <a:tint val="75000"/>
                  </a:prstClr>
                </a:solidFill>
              </a:rPr>
              <a:pPr>
                <a:defRPr/>
              </a:pPr>
              <a:t>2/25/2024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17B0795-E463-4ABE-BD8A-12AA251B1024}" type="slidenum">
              <a:rPr lang="en-US">
                <a:solidFill>
                  <a:prstClr val="black">
                    <a:tint val="75000"/>
                  </a:prstClr>
                </a:solidFill>
              </a:rPr>
              <a:pPr>
                <a:def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2411413" y="5516563"/>
            <a:ext cx="4529137" cy="1031875"/>
          </a:xfrm>
        </p:spPr>
        <p:txBody>
          <a:bodyPr/>
          <a:lstStyle/>
          <a:p>
            <a:pPr eaLnBrk="1" hangingPunct="1">
              <a:spcBef>
                <a:spcPct val="0"/>
              </a:spcBef>
            </a:pPr>
            <a:r>
              <a:rPr lang="en-US" sz="2400" b="1" dirty="0" err="1" smtClean="0">
                <a:solidFill>
                  <a:schemeClr val="tx1"/>
                </a:solidFill>
              </a:rPr>
              <a:t>prof</a:t>
            </a:r>
            <a:r>
              <a:rPr lang="en-US" sz="2400" b="1" dirty="0" smtClean="0">
                <a:solidFill>
                  <a:schemeClr val="tx1"/>
                </a:solidFill>
              </a:rPr>
              <a:t>. </a:t>
            </a:r>
            <a:r>
              <a:rPr lang="en-US" sz="2400" b="1" dirty="0" err="1" smtClean="0">
                <a:solidFill>
                  <a:schemeClr val="tx1"/>
                </a:solidFill>
              </a:rPr>
              <a:t>dr</a:t>
            </a:r>
            <a:r>
              <a:rPr lang="en-US" sz="2400" b="1" dirty="0" smtClean="0">
                <a:solidFill>
                  <a:schemeClr val="tx1"/>
                </a:solidFill>
              </a:rPr>
              <a:t> </a:t>
            </a:r>
            <a:r>
              <a:rPr lang="en-US" sz="2400" b="1" dirty="0" smtClean="0">
                <a:solidFill>
                  <a:schemeClr val="tx1"/>
                </a:solidFill>
              </a:rPr>
              <a:t>Vladimir </a:t>
            </a:r>
            <a:r>
              <a:rPr lang="en-US" sz="2400" b="1" dirty="0" smtClean="0">
                <a:solidFill>
                  <a:schemeClr val="tx1"/>
                </a:solidFill>
              </a:rPr>
              <a:t>Zivkovic</a:t>
            </a:r>
            <a:endParaRPr lang="en-US" sz="2400" b="1" dirty="0" smtClean="0">
              <a:solidFill>
                <a:schemeClr val="tx1"/>
              </a:solidFill>
            </a:endParaRPr>
          </a:p>
        </p:txBody>
      </p:sp>
      <p:sp>
        <p:nvSpPr>
          <p:cNvPr id="5123" name="Text Box 7"/>
          <p:cNvSpPr txBox="1">
            <a:spLocks noChangeArrowheads="1"/>
          </p:cNvSpPr>
          <p:nvPr/>
        </p:nvSpPr>
        <p:spPr bwMode="auto">
          <a:xfrm>
            <a:off x="2524900" y="1262063"/>
            <a:ext cx="4035464" cy="646331"/>
          </a:xfrm>
          <a:prstGeom prst="rect">
            <a:avLst/>
          </a:prstGeom>
          <a:noFill/>
          <a:ln w="9525">
            <a:noFill/>
            <a:miter lim="800000"/>
            <a:headEnd/>
            <a:tailEnd/>
          </a:ln>
        </p:spPr>
        <p:txBody>
          <a:bodyPr wrap="none">
            <a:spAutoFit/>
          </a:bodyPr>
          <a:lstStyle/>
          <a:p>
            <a:pPr algn="ctr" fontAlgn="base">
              <a:spcBef>
                <a:spcPct val="0"/>
              </a:spcBef>
              <a:spcAft>
                <a:spcPct val="0"/>
              </a:spcAft>
            </a:pPr>
            <a:r>
              <a:rPr lang="en-US" b="1" dirty="0" smtClean="0">
                <a:solidFill>
                  <a:prstClr val="black"/>
                </a:solidFill>
                <a:cs typeface="Arial" pitchFamily="34" charset="0"/>
              </a:rPr>
              <a:t>Integrated academic studies of </a:t>
            </a:r>
            <a:r>
              <a:rPr lang="en-US" b="1" dirty="0" smtClean="0">
                <a:solidFill>
                  <a:prstClr val="black"/>
                </a:solidFill>
                <a:cs typeface="Arial" pitchFamily="34" charset="0"/>
              </a:rPr>
              <a:t>medicine</a:t>
            </a:r>
          </a:p>
          <a:p>
            <a:pPr algn="ctr" fontAlgn="base">
              <a:spcBef>
                <a:spcPct val="0"/>
              </a:spcBef>
              <a:spcAft>
                <a:spcPct val="0"/>
              </a:spcAft>
            </a:pPr>
            <a:r>
              <a:rPr lang="en-US" b="1" dirty="0" smtClean="0">
                <a:solidFill>
                  <a:prstClr val="black"/>
                </a:solidFill>
                <a:cs typeface="Arial" pitchFamily="34" charset="0"/>
              </a:rPr>
              <a:t>SPORTS </a:t>
            </a:r>
            <a:r>
              <a:rPr lang="en-US" b="1" dirty="0" smtClean="0">
                <a:solidFill>
                  <a:prstClr val="black"/>
                </a:solidFill>
                <a:cs typeface="Arial" pitchFamily="34" charset="0"/>
              </a:rPr>
              <a:t>MEDICINE</a:t>
            </a:r>
            <a:endParaRPr lang="en-US" b="1" dirty="0" smtClean="0">
              <a:solidFill>
                <a:prstClr val="black"/>
              </a:solidFill>
              <a:cs typeface="Arial" pitchFamily="34" charset="0"/>
            </a:endParaRPr>
          </a:p>
        </p:txBody>
      </p:sp>
      <p:sp>
        <p:nvSpPr>
          <p:cNvPr id="5124" name="Rectangle 9"/>
          <p:cNvSpPr>
            <a:spLocks noChangeArrowheads="1"/>
          </p:cNvSpPr>
          <p:nvPr/>
        </p:nvSpPr>
        <p:spPr bwMode="auto">
          <a:xfrm>
            <a:off x="539552" y="2636838"/>
            <a:ext cx="7776864" cy="1785104"/>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2200" b="1" dirty="0" smtClean="0">
                <a:solidFill>
                  <a:srgbClr val="000000"/>
                </a:solidFill>
                <a:cs typeface="Arial" pitchFamily="34" charset="0"/>
              </a:rPr>
              <a:t>4</a:t>
            </a:r>
            <a:r>
              <a:rPr lang="en-US" sz="2200" b="1" baseline="30000" dirty="0" smtClean="0">
                <a:solidFill>
                  <a:srgbClr val="000000"/>
                </a:solidFill>
                <a:cs typeface="Arial" pitchFamily="34" charset="0"/>
              </a:rPr>
              <a:t>th</a:t>
            </a:r>
            <a:r>
              <a:rPr lang="en-US" sz="2200" b="1" dirty="0" smtClean="0">
                <a:solidFill>
                  <a:srgbClr val="000000"/>
                </a:solidFill>
                <a:cs typeface="Arial" pitchFamily="34" charset="0"/>
              </a:rPr>
              <a:t> teaching unit (fourth </a:t>
            </a:r>
            <a:r>
              <a:rPr lang="en-US" sz="2200" b="1" dirty="0" smtClean="0">
                <a:solidFill>
                  <a:srgbClr val="000000"/>
                </a:solidFill>
                <a:cs typeface="Arial" pitchFamily="34" charset="0"/>
              </a:rPr>
              <a:t>week):</a:t>
            </a:r>
          </a:p>
          <a:p>
            <a:pPr algn="ctr" fontAlgn="base">
              <a:spcBef>
                <a:spcPct val="0"/>
              </a:spcBef>
              <a:spcAft>
                <a:spcPct val="0"/>
              </a:spcAft>
            </a:pPr>
            <a:r>
              <a:rPr lang="en-US" sz="4400" b="1" dirty="0" smtClean="0">
                <a:solidFill>
                  <a:srgbClr val="000000"/>
                </a:solidFill>
                <a:cs typeface="Arial" pitchFamily="34" charset="0"/>
              </a:rPr>
              <a:t>BODY ADAPTATION TO </a:t>
            </a:r>
            <a:r>
              <a:rPr lang="en-US" sz="4400" b="1" dirty="0" smtClean="0">
                <a:solidFill>
                  <a:srgbClr val="000000"/>
                </a:solidFill>
                <a:cs typeface="Arial" pitchFamily="34" charset="0"/>
              </a:rPr>
              <a:t>TRAINING</a:t>
            </a:r>
            <a:endParaRPr lang="sr-Latn-CS" sz="4400" b="1" dirty="0" smtClean="0">
              <a:solidFill>
                <a:srgbClr val="000000"/>
              </a:solidFill>
              <a:cs typeface="Arial" pitchFamily="34" charset="0"/>
            </a:endParaRPr>
          </a:p>
        </p:txBody>
      </p:sp>
      <p:pic>
        <p:nvPicPr>
          <p:cNvPr id="5125" name="Picture 7" descr="E:\DOKUMENTI\Nimda dokumenti\memo grb.png"/>
          <p:cNvPicPr>
            <a:picLocks noChangeAspect="1" noChangeArrowheads="1"/>
          </p:cNvPicPr>
          <p:nvPr/>
        </p:nvPicPr>
        <p:blipFill>
          <a:blip r:embed="rId2" cstate="print"/>
          <a:srcRect/>
          <a:stretch>
            <a:fillRect/>
          </a:stretch>
        </p:blipFill>
        <p:spPr bwMode="auto">
          <a:xfrm>
            <a:off x="1835150" y="333375"/>
            <a:ext cx="5329238" cy="836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TRAINING</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Anaerobic training involves intense physical activity that activates anaerobic systems for obtaining energy</a:t>
            </a:r>
            <a:r>
              <a:rPr lang="en-US" dirty="0" smtClean="0"/>
              <a:t>.</a:t>
            </a:r>
            <a:endParaRPr lang="sr-Latn-RS" dirty="0" smtClean="0"/>
          </a:p>
          <a:p>
            <a:r>
              <a:rPr lang="en-US" dirty="0" smtClean="0"/>
              <a:t>Anaerobic </a:t>
            </a:r>
            <a:r>
              <a:rPr lang="en-US" dirty="0" smtClean="0"/>
              <a:t>training therefore serves to increase the efficiency of the anaerobic metabolic system, strength and speed. </a:t>
            </a:r>
            <a:endParaRPr lang="sr-Latn-RS" dirty="0" smtClean="0"/>
          </a:p>
          <a:p>
            <a:r>
              <a:rPr lang="en-US" dirty="0" smtClean="0"/>
              <a:t>It </a:t>
            </a:r>
            <a:r>
              <a:rPr lang="en-US" dirty="0" smtClean="0"/>
              <a:t>is most often used in sports that do not require endurance, and competitors gain strength and explosiveness with this training</a:t>
            </a:r>
            <a:r>
              <a:rPr lang="en-US" dirty="0" smtClean="0"/>
              <a:t>.</a:t>
            </a:r>
            <a:endParaRPr lang="sr-Latn-RS" dirty="0" smtClean="0"/>
          </a:p>
          <a:p>
            <a:r>
              <a:rPr lang="en-US" i="1" dirty="0" smtClean="0"/>
              <a:t>For </a:t>
            </a:r>
            <a:r>
              <a:rPr lang="en-US" i="1" dirty="0" smtClean="0"/>
              <a:t>example, a runner's muscles develop differently through anaerobic training than during aerobic training, resulting in higher performance on shorter distances, lasting up to 2 minutes.</a:t>
            </a:r>
            <a:endParaRPr lang="en-US" i="1" dirty="0"/>
          </a:p>
        </p:txBody>
      </p:sp>
    </p:spTree>
    <p:extLst>
      <p:ext uri="{BB962C8B-B14F-4D97-AF65-F5344CB8AC3E}">
        <p14:creationId xmlns="" xmlns:p14="http://schemas.microsoft.com/office/powerpoint/2010/main" val="2440094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a:t>
            </a:r>
            <a:r>
              <a:rPr lang="en-US" dirty="0" smtClean="0"/>
              <a:t>a</a:t>
            </a:r>
            <a:r>
              <a:rPr lang="sr-Latn-RS" dirty="0" smtClean="0"/>
              <a:t>na</a:t>
            </a:r>
            <a:r>
              <a:rPr lang="en-US" dirty="0" err="1" smtClean="0"/>
              <a:t>erobic</a:t>
            </a:r>
            <a:r>
              <a:rPr lang="en-US" dirty="0" smtClean="0"/>
              <a:t> </a:t>
            </a:r>
            <a:r>
              <a:rPr lang="en-US" dirty="0" smtClean="0"/>
              <a:t>training</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zone of intensity above the anaerobic threshold</a:t>
            </a:r>
            <a:r>
              <a:rPr lang="en-US" dirty="0" smtClean="0"/>
              <a:t>,</a:t>
            </a:r>
            <a:endParaRPr lang="sr-Latn-RS" dirty="0" smtClean="0"/>
          </a:p>
          <a:p>
            <a:r>
              <a:rPr lang="en-US" dirty="0" smtClean="0"/>
              <a:t>high </a:t>
            </a:r>
            <a:r>
              <a:rPr lang="en-US" dirty="0" smtClean="0"/>
              <a:t>intensity and short </a:t>
            </a:r>
            <a:r>
              <a:rPr lang="en-US" dirty="0" smtClean="0"/>
              <a:t>duration</a:t>
            </a:r>
            <a:endParaRPr lang="sr-Latn-RS" dirty="0" smtClean="0"/>
          </a:p>
          <a:p>
            <a:r>
              <a:rPr lang="en-US" dirty="0" smtClean="0"/>
              <a:t>application </a:t>
            </a:r>
            <a:r>
              <a:rPr lang="en-US" dirty="0" smtClean="0"/>
              <a:t>in sports such as sprinting, throwing, jumping, weightlifting</a:t>
            </a:r>
            <a:r>
              <a:rPr lang="en-US" dirty="0" smtClean="0"/>
              <a:t>.</a:t>
            </a:r>
            <a:endParaRPr lang="sr-Latn-RS" dirty="0" smtClean="0"/>
          </a:p>
          <a:p>
            <a:r>
              <a:rPr lang="en-US" dirty="0" smtClean="0"/>
              <a:t>Anaerobic training increases anaerobic capacity in several ways:  </a:t>
            </a:r>
            <a:endParaRPr lang="sr-Latn-RS" dirty="0" smtClean="0"/>
          </a:p>
          <a:p>
            <a:pPr>
              <a:buNone/>
            </a:pPr>
            <a:r>
              <a:rPr lang="sr-Latn-RS" dirty="0" smtClean="0"/>
              <a:t> </a:t>
            </a:r>
            <a:r>
              <a:rPr lang="sr-Latn-RS" dirty="0" smtClean="0"/>
              <a:t>    </a:t>
            </a:r>
            <a:r>
              <a:rPr lang="en-US" dirty="0" smtClean="0"/>
              <a:t>1</a:t>
            </a:r>
            <a:r>
              <a:rPr lang="en-US" dirty="0" smtClean="0"/>
              <a:t>. by increasing lactate tolerance,  </a:t>
            </a:r>
            <a:endParaRPr lang="sr-Latn-RS" dirty="0" smtClean="0"/>
          </a:p>
          <a:p>
            <a:pPr>
              <a:buNone/>
            </a:pPr>
            <a:r>
              <a:rPr lang="sr-Latn-RS" dirty="0" smtClean="0"/>
              <a:t> </a:t>
            </a:r>
            <a:r>
              <a:rPr lang="sr-Latn-RS" dirty="0" smtClean="0"/>
              <a:t>    </a:t>
            </a:r>
            <a:r>
              <a:rPr lang="en-US" dirty="0" smtClean="0"/>
              <a:t>2</a:t>
            </a:r>
            <a:r>
              <a:rPr lang="en-US" dirty="0" smtClean="0"/>
              <a:t>. by increasing the size of fast muscle fibers and  </a:t>
            </a:r>
            <a:endParaRPr lang="sr-Latn-RS" dirty="0" smtClean="0"/>
          </a:p>
          <a:p>
            <a:pPr>
              <a:buNone/>
            </a:pPr>
            <a:r>
              <a:rPr lang="sr-Latn-RS" dirty="0" smtClean="0"/>
              <a:t> </a:t>
            </a:r>
            <a:r>
              <a:rPr lang="sr-Latn-RS" dirty="0" smtClean="0"/>
              <a:t>    </a:t>
            </a:r>
            <a:r>
              <a:rPr lang="en-US" dirty="0" smtClean="0"/>
              <a:t>3</a:t>
            </a:r>
            <a:r>
              <a:rPr lang="en-US" dirty="0" smtClean="0"/>
              <a:t>. by increasing the concentration of ATP, increasing </a:t>
            </a:r>
            <a:r>
              <a:rPr lang="en-US" dirty="0" err="1" smtClean="0"/>
              <a:t>creatine</a:t>
            </a:r>
            <a:r>
              <a:rPr lang="en-US" dirty="0" smtClean="0"/>
              <a:t> phosphate, free </a:t>
            </a:r>
            <a:r>
              <a:rPr lang="en-US" dirty="0" err="1" smtClean="0"/>
              <a:t>creatine</a:t>
            </a:r>
            <a:r>
              <a:rPr lang="en-US" dirty="0" smtClean="0"/>
              <a:t> and glycogen in the muscles.</a:t>
            </a:r>
            <a:endParaRPr lang="en-US" dirty="0"/>
          </a:p>
        </p:txBody>
      </p:sp>
    </p:spTree>
    <p:extLst>
      <p:ext uri="{BB962C8B-B14F-4D97-AF65-F5344CB8AC3E}">
        <p14:creationId xmlns="" xmlns:p14="http://schemas.microsoft.com/office/powerpoint/2010/main" val="2950412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interval training</a:t>
            </a:r>
            <a:endParaRPr lang="en-US" dirty="0"/>
          </a:p>
        </p:txBody>
      </p:sp>
      <p:sp>
        <p:nvSpPr>
          <p:cNvPr id="3" name="Content Placeholder 2"/>
          <p:cNvSpPr>
            <a:spLocks noGrp="1"/>
          </p:cNvSpPr>
          <p:nvPr>
            <p:ph idx="1"/>
          </p:nvPr>
        </p:nvSpPr>
        <p:spPr>
          <a:xfrm>
            <a:off x="0" y="2489200"/>
            <a:ext cx="9144000" cy="4368800"/>
          </a:xfrm>
        </p:spPr>
        <p:txBody>
          <a:bodyPr>
            <a:normAutofit/>
          </a:bodyPr>
          <a:lstStyle/>
          <a:p>
            <a:r>
              <a:rPr lang="en-US" dirty="0" smtClean="0"/>
              <a:t>High intensity anaerobic interval training, or HIIT (High intensity interval training) for short, stimulates the ATP-</a:t>
            </a:r>
            <a:r>
              <a:rPr lang="en-US" dirty="0" err="1" smtClean="0"/>
              <a:t>PCr</a:t>
            </a:r>
            <a:r>
              <a:rPr lang="en-US" dirty="0" smtClean="0"/>
              <a:t> system.  </a:t>
            </a:r>
            <a:endParaRPr lang="sr-Latn-RS" dirty="0" smtClean="0"/>
          </a:p>
          <a:p>
            <a:r>
              <a:rPr lang="en-US" dirty="0" smtClean="0"/>
              <a:t>This </a:t>
            </a:r>
            <a:r>
              <a:rPr lang="en-US" dirty="0" smtClean="0"/>
              <a:t>type of anaerobic training is characterized by short intervals of 10 to 15 seconds at 90% to 100% maximum heart rate, with rest/recovery periods of 30 to 60 seconds (the recovery period should be three times longer than the work period). During this training, the level of the ATP-</a:t>
            </a:r>
            <a:r>
              <a:rPr lang="en-US" dirty="0" err="1" smtClean="0"/>
              <a:t>PCr</a:t>
            </a:r>
            <a:r>
              <a:rPr lang="en-US" dirty="0" smtClean="0"/>
              <a:t> muscle system also increases.  </a:t>
            </a:r>
            <a:endParaRPr lang="sr-Latn-RS" dirty="0" smtClean="0"/>
          </a:p>
          <a:p>
            <a:r>
              <a:rPr lang="en-US" dirty="0" smtClean="0"/>
              <a:t>Anaerobic </a:t>
            </a:r>
            <a:r>
              <a:rPr lang="en-US" dirty="0" smtClean="0"/>
              <a:t>interval training trains the anaerobic-</a:t>
            </a:r>
            <a:r>
              <a:rPr lang="en-US" dirty="0" err="1" smtClean="0"/>
              <a:t>glycolytic</a:t>
            </a:r>
            <a:r>
              <a:rPr lang="en-US" dirty="0" smtClean="0"/>
              <a:t> system of lactic acids. This type of anaerobic training is characterized by efforts longer than 10 seconds, lasting 1 minute at 90% to 100% maximum heart rate, with rest/recovery periods of 3 to 5 minutes (recovery period should be twice as long as work). Metabolic changes that occur through this type of training include an increase in lactic acid </a:t>
            </a:r>
            <a:r>
              <a:rPr lang="en-US" dirty="0" smtClean="0"/>
              <a:t>tolerance</a:t>
            </a:r>
            <a:r>
              <a:rPr lang="sr-Latn-RS" dirty="0" smtClean="0"/>
              <a:t>.</a:t>
            </a:r>
            <a:endParaRPr lang="en-US" dirty="0"/>
          </a:p>
        </p:txBody>
      </p:sp>
    </p:spTree>
    <p:extLst>
      <p:ext uri="{BB962C8B-B14F-4D97-AF65-F5344CB8AC3E}">
        <p14:creationId xmlns="" xmlns:p14="http://schemas.microsoft.com/office/powerpoint/2010/main" val="3064467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NEUROMUSCULAR ADAPTATION TO TRAINING</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The improvement in sports performance caused by the training process is a direct consequence of changes in the architecture and morphology of the muscles and/or changes in the parts of the nervous system that control the corresponding motor unit.    </a:t>
            </a:r>
            <a:endParaRPr lang="sr-Latn-RS" dirty="0" smtClean="0"/>
          </a:p>
          <a:p>
            <a:r>
              <a:rPr lang="en-US" dirty="0" smtClean="0"/>
              <a:t>The </a:t>
            </a:r>
            <a:r>
              <a:rPr lang="en-US" dirty="0" smtClean="0"/>
              <a:t>end result of all adaptations is an </a:t>
            </a:r>
            <a:r>
              <a:rPr lang="en-US" dirty="0" smtClean="0"/>
              <a:t>increase</a:t>
            </a:r>
            <a:endParaRPr lang="sr-Latn-RS" dirty="0" smtClean="0"/>
          </a:p>
          <a:p>
            <a:pPr>
              <a:buAutoNum type="arabicPeriod"/>
            </a:pPr>
            <a:r>
              <a:rPr lang="en-US" dirty="0" smtClean="0"/>
              <a:t>muscle </a:t>
            </a:r>
            <a:r>
              <a:rPr lang="en-US" dirty="0" smtClean="0"/>
              <a:t>strength</a:t>
            </a:r>
            <a:r>
              <a:rPr lang="en-US" dirty="0" smtClean="0"/>
              <a:t>,</a:t>
            </a:r>
            <a:endParaRPr lang="sr-Latn-RS" dirty="0" smtClean="0"/>
          </a:p>
          <a:p>
            <a:pPr>
              <a:buAutoNum type="arabicPeriod"/>
            </a:pPr>
            <a:r>
              <a:rPr lang="en-US" dirty="0" smtClean="0"/>
              <a:t>endurance,</a:t>
            </a:r>
            <a:endParaRPr lang="sr-Latn-RS" dirty="0" smtClean="0"/>
          </a:p>
          <a:p>
            <a:pPr>
              <a:buAutoNum type="arabicPeriod"/>
            </a:pPr>
            <a:r>
              <a:rPr lang="en-US" dirty="0" smtClean="0"/>
              <a:t>speed </a:t>
            </a:r>
            <a:r>
              <a:rPr lang="en-US" dirty="0" smtClean="0"/>
              <a:t>and </a:t>
            </a:r>
            <a:endParaRPr lang="sr-Latn-RS" dirty="0" smtClean="0"/>
          </a:p>
          <a:p>
            <a:pPr>
              <a:buAutoNum type="arabicPeriod"/>
            </a:pPr>
            <a:r>
              <a:rPr lang="en-US" dirty="0" smtClean="0"/>
              <a:t>mass</a:t>
            </a:r>
            <a:endParaRPr lang="en-US" dirty="0"/>
          </a:p>
        </p:txBody>
      </p:sp>
    </p:spTree>
    <p:extLst>
      <p:ext uri="{BB962C8B-B14F-4D97-AF65-F5344CB8AC3E}">
        <p14:creationId xmlns="" xmlns:p14="http://schemas.microsoft.com/office/powerpoint/2010/main" val="1516378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Adaptations of muscle </a:t>
            </a:r>
            <a:r>
              <a:rPr lang="en-US" dirty="0" smtClean="0"/>
              <a:t>s</a:t>
            </a:r>
            <a:r>
              <a:rPr lang="sr-Latn-RS" dirty="0" smtClean="0"/>
              <a:t>ystem</a:t>
            </a:r>
            <a:endParaRPr lang="en-US" dirty="0"/>
          </a:p>
        </p:txBody>
      </p:sp>
      <p:sp>
        <p:nvSpPr>
          <p:cNvPr id="3" name="Content Placeholder 2"/>
          <p:cNvSpPr>
            <a:spLocks noGrp="1"/>
          </p:cNvSpPr>
          <p:nvPr>
            <p:ph idx="1"/>
          </p:nvPr>
        </p:nvSpPr>
        <p:spPr>
          <a:xfrm>
            <a:off x="0" y="2489200"/>
            <a:ext cx="9144000" cy="3530600"/>
          </a:xfrm>
        </p:spPr>
        <p:txBody>
          <a:bodyPr>
            <a:normAutofit/>
          </a:bodyPr>
          <a:lstStyle/>
          <a:p>
            <a:pPr marL="0" indent="0">
              <a:buNone/>
            </a:pPr>
            <a:r>
              <a:rPr lang="sr-Cyrl-RS" dirty="0" smtClean="0"/>
              <a:t>• </a:t>
            </a:r>
            <a:r>
              <a:rPr lang="en-US" dirty="0" smtClean="0"/>
              <a:t>improvement of contractile performance: maximum strength, endurance and speed</a:t>
            </a:r>
            <a:r>
              <a:rPr lang="en-US" dirty="0" smtClean="0"/>
              <a:t>,</a:t>
            </a:r>
            <a:endParaRPr lang="sr-Latn-RS" dirty="0" smtClean="0"/>
          </a:p>
          <a:p>
            <a:pPr marL="0" indent="0">
              <a:buNone/>
            </a:pPr>
            <a:r>
              <a:rPr lang="en-US" dirty="0" smtClean="0"/>
              <a:t>• </a:t>
            </a:r>
            <a:r>
              <a:rPr lang="en-US" dirty="0" smtClean="0"/>
              <a:t>increasing engagement, triggering and synchronization of motor units</a:t>
            </a:r>
            <a:r>
              <a:rPr lang="en-US" dirty="0" smtClean="0"/>
              <a:t>,</a:t>
            </a:r>
            <a:endParaRPr lang="sr-Latn-RS" dirty="0" smtClean="0"/>
          </a:p>
          <a:p>
            <a:pPr marL="0" indent="0">
              <a:buNone/>
            </a:pPr>
            <a:r>
              <a:rPr lang="en-US" dirty="0" smtClean="0"/>
              <a:t>• </a:t>
            </a:r>
            <a:r>
              <a:rPr lang="en-US" dirty="0" smtClean="0"/>
              <a:t>increasing the size of the neuromuscular junction</a:t>
            </a:r>
            <a:r>
              <a:rPr lang="en-US" dirty="0" smtClean="0"/>
              <a:t>,</a:t>
            </a:r>
            <a:endParaRPr lang="sr-Latn-RS" dirty="0" smtClean="0"/>
          </a:p>
          <a:p>
            <a:pPr marL="0" indent="0">
              <a:buNone/>
            </a:pPr>
            <a:r>
              <a:rPr lang="en-US" dirty="0" smtClean="0"/>
              <a:t>• </a:t>
            </a:r>
            <a:r>
              <a:rPr lang="en-US" dirty="0" smtClean="0"/>
              <a:t>reduction of agonist and antagonist muscle </a:t>
            </a:r>
            <a:r>
              <a:rPr lang="en-US" dirty="0" err="1" smtClean="0"/>
              <a:t>coactivation</a:t>
            </a:r>
            <a:r>
              <a:rPr lang="en-US" dirty="0" smtClean="0"/>
              <a:t> </a:t>
            </a:r>
            <a:endParaRPr lang="sr-Latn-RS" dirty="0" smtClean="0"/>
          </a:p>
          <a:p>
            <a:pPr marL="0" indent="0">
              <a:buNone/>
            </a:pPr>
            <a:r>
              <a:rPr lang="en-US" dirty="0" smtClean="0"/>
              <a:t>• </a:t>
            </a:r>
            <a:r>
              <a:rPr lang="en-US" dirty="0" smtClean="0"/>
              <a:t>reduction of </a:t>
            </a:r>
            <a:r>
              <a:rPr lang="en-US" dirty="0" err="1" smtClean="0"/>
              <a:t>autogenous</a:t>
            </a:r>
            <a:r>
              <a:rPr lang="en-US" dirty="0" smtClean="0"/>
              <a:t> inhibition (inhibitory impulses are </a:t>
            </a:r>
            <a:r>
              <a:rPr lang="en-US" dirty="0" smtClean="0"/>
              <a:t>reduced</a:t>
            </a:r>
            <a:r>
              <a:rPr lang="sr-Latn-RS" dirty="0" smtClean="0"/>
              <a:t>)</a:t>
            </a:r>
            <a:endParaRPr lang="sr-Latn-RS" dirty="0" smtClean="0"/>
          </a:p>
          <a:p>
            <a:pPr marL="0" indent="0">
              <a:buNone/>
            </a:pPr>
            <a:r>
              <a:rPr lang="en-US" dirty="0" smtClean="0"/>
              <a:t>• </a:t>
            </a:r>
            <a:r>
              <a:rPr lang="en-US" dirty="0" smtClean="0"/>
              <a:t>achieving a higher level of muscle strength</a:t>
            </a:r>
            <a:endParaRPr lang="en-US" dirty="0"/>
          </a:p>
        </p:txBody>
      </p:sp>
    </p:spTree>
    <p:extLst>
      <p:ext uri="{BB962C8B-B14F-4D97-AF65-F5344CB8AC3E}">
        <p14:creationId xmlns="" xmlns:p14="http://schemas.microsoft.com/office/powerpoint/2010/main" val="2837732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802374" cy="709865"/>
          </a:xfrm>
        </p:spPr>
        <p:txBody>
          <a:bodyPr/>
          <a:lstStyle/>
          <a:p>
            <a:r>
              <a:rPr lang="en-US" dirty="0" smtClean="0"/>
              <a:t>Adaptations of muscle s</a:t>
            </a:r>
            <a:r>
              <a:rPr lang="sr-Latn-RS" dirty="0" smtClean="0"/>
              <a:t>ystem</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Hypertrophy of myofibrils, i.e. increase in muscle size, occurs as a result of increased synthesis of </a:t>
            </a:r>
            <a:r>
              <a:rPr lang="en-US" dirty="0" err="1" smtClean="0"/>
              <a:t>actin</a:t>
            </a:r>
            <a:r>
              <a:rPr lang="en-US" dirty="0" smtClean="0"/>
              <a:t> and myosin, as well as the formation of new </a:t>
            </a:r>
            <a:r>
              <a:rPr lang="en-US" dirty="0" err="1" smtClean="0"/>
              <a:t>sarcomeres</a:t>
            </a:r>
            <a:r>
              <a:rPr lang="en-US" dirty="0" smtClean="0"/>
              <a:t>.</a:t>
            </a:r>
            <a:endParaRPr lang="sr-Latn-RS" dirty="0" smtClean="0"/>
          </a:p>
          <a:p>
            <a:r>
              <a:rPr lang="en-US" dirty="0" smtClean="0"/>
              <a:t>This </a:t>
            </a:r>
            <a:r>
              <a:rPr lang="en-US" dirty="0" smtClean="0"/>
              <a:t>anabolic process after weight training is accompanied by an increase in testosterone, growth hormone and insulin-like growth factor (IGF-1) levels</a:t>
            </a:r>
            <a:r>
              <a:rPr lang="en-US" dirty="0" smtClean="0"/>
              <a:t>.</a:t>
            </a:r>
            <a:endParaRPr lang="sr-Latn-RS" dirty="0" smtClean="0"/>
          </a:p>
          <a:p>
            <a:r>
              <a:rPr lang="en-US" dirty="0" smtClean="0"/>
              <a:t>Synthesis </a:t>
            </a:r>
            <a:r>
              <a:rPr lang="en-US" dirty="0" smtClean="0"/>
              <a:t>of muscle proteins occurs already after a single load training, reaches its maximum in the first 24 hours and is maintained for 48 hours after the cessation of exercise.</a:t>
            </a:r>
            <a:endParaRPr lang="en-US" dirty="0"/>
          </a:p>
        </p:txBody>
      </p:sp>
    </p:spTree>
    <p:extLst>
      <p:ext uri="{BB962C8B-B14F-4D97-AF65-F5344CB8AC3E}">
        <p14:creationId xmlns="" xmlns:p14="http://schemas.microsoft.com/office/powerpoint/2010/main" val="1363113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946390" cy="709865"/>
          </a:xfrm>
        </p:spPr>
        <p:txBody>
          <a:bodyPr/>
          <a:lstStyle/>
          <a:p>
            <a:r>
              <a:rPr lang="en-US" dirty="0" smtClean="0"/>
              <a:t>Adaptations of muscle s</a:t>
            </a:r>
            <a:r>
              <a:rPr lang="sr-Latn-RS" dirty="0" smtClean="0"/>
              <a:t>ystem</a:t>
            </a:r>
            <a:endParaRPr lang="en-US" dirty="0"/>
          </a:p>
        </p:txBody>
      </p:sp>
      <p:sp>
        <p:nvSpPr>
          <p:cNvPr id="3" name="Content Placeholder 2"/>
          <p:cNvSpPr>
            <a:spLocks noGrp="1"/>
          </p:cNvSpPr>
          <p:nvPr>
            <p:ph idx="1"/>
          </p:nvPr>
        </p:nvSpPr>
        <p:spPr>
          <a:xfrm>
            <a:off x="0" y="2489200"/>
            <a:ext cx="9036496" cy="3530600"/>
          </a:xfrm>
        </p:spPr>
        <p:txBody>
          <a:bodyPr>
            <a:normAutofit/>
          </a:bodyPr>
          <a:lstStyle/>
          <a:p>
            <a:r>
              <a:rPr lang="en-US" dirty="0" smtClean="0"/>
              <a:t>Hyperplasia of fibrils represents their increased division, which increases their number.  </a:t>
            </a:r>
            <a:endParaRPr lang="sr-Latn-RS" dirty="0" smtClean="0"/>
          </a:p>
          <a:p>
            <a:r>
              <a:rPr lang="en-US" dirty="0" smtClean="0"/>
              <a:t>In </a:t>
            </a:r>
            <a:r>
              <a:rPr lang="en-US" dirty="0" smtClean="0"/>
              <a:t>humans, this process can occur during extreme load training, especially eccentric type, when </a:t>
            </a:r>
            <a:r>
              <a:rPr lang="en-US" dirty="0" err="1" smtClean="0"/>
              <a:t>myogenic</a:t>
            </a:r>
            <a:r>
              <a:rPr lang="en-US" dirty="0" smtClean="0"/>
              <a:t> satellite cells are activated, resulting in the creation of new myofibrils (Guyton AC</a:t>
            </a:r>
            <a:r>
              <a:rPr lang="en-US" dirty="0" smtClean="0"/>
              <a:t>).</a:t>
            </a:r>
            <a:endParaRPr lang="sr-Latn-RS" dirty="0" smtClean="0"/>
          </a:p>
          <a:p>
            <a:r>
              <a:rPr lang="en-US" dirty="0" smtClean="0"/>
              <a:t>Myofibril </a:t>
            </a:r>
            <a:r>
              <a:rPr lang="en-US" dirty="0" smtClean="0"/>
              <a:t>transformation involves the transformation of type </a:t>
            </a:r>
            <a:r>
              <a:rPr lang="en-US" dirty="0" err="1" smtClean="0"/>
              <a:t>IIx</a:t>
            </a:r>
            <a:r>
              <a:rPr lang="en-US" dirty="0" smtClean="0"/>
              <a:t> fibrils into type </a:t>
            </a:r>
            <a:r>
              <a:rPr lang="en-US" dirty="0" err="1" smtClean="0"/>
              <a:t>IIa</a:t>
            </a:r>
            <a:endParaRPr lang="en-US" dirty="0"/>
          </a:p>
        </p:txBody>
      </p:sp>
    </p:spTree>
    <p:extLst>
      <p:ext uri="{BB962C8B-B14F-4D97-AF65-F5344CB8AC3E}">
        <p14:creationId xmlns="" xmlns:p14="http://schemas.microsoft.com/office/powerpoint/2010/main" val="3551407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52736"/>
            <a:ext cx="6343672" cy="709865"/>
          </a:xfrm>
        </p:spPr>
        <p:txBody>
          <a:bodyPr>
            <a:normAutofit fontScale="90000"/>
          </a:bodyPr>
          <a:lstStyle/>
          <a:p>
            <a:r>
              <a:rPr lang="en-US" dirty="0" smtClean="0"/>
              <a:t>NERVOUS ADAPTATION TO TRAINING </a:t>
            </a:r>
            <a:r>
              <a:rPr lang="ru-RU" dirty="0" smtClean="0"/>
              <a:t/>
            </a:r>
            <a:br>
              <a:rPr lang="ru-RU" dirty="0" smtClean="0"/>
            </a:br>
            <a:endParaRPr lang="en-US" dirty="0"/>
          </a:p>
        </p:txBody>
      </p:sp>
      <p:sp>
        <p:nvSpPr>
          <p:cNvPr id="3" name="Content Placeholder 2"/>
          <p:cNvSpPr>
            <a:spLocks noGrp="1"/>
          </p:cNvSpPr>
          <p:nvPr>
            <p:ph idx="1"/>
          </p:nvPr>
        </p:nvSpPr>
        <p:spPr>
          <a:xfrm>
            <a:off x="0" y="2489200"/>
            <a:ext cx="9036496" cy="3530600"/>
          </a:xfrm>
        </p:spPr>
        <p:txBody>
          <a:bodyPr>
            <a:normAutofit/>
          </a:bodyPr>
          <a:lstStyle/>
          <a:p>
            <a:pPr>
              <a:buFont typeface="Wingdings" panose="05000000000000000000" pitchFamily="2" charset="2"/>
              <a:buChar char="Ø"/>
            </a:pPr>
            <a:r>
              <a:rPr lang="en-US" u="sng" dirty="0" smtClean="0"/>
              <a:t>It includes increasing</a:t>
            </a:r>
            <a:r>
              <a:rPr lang="en-US" u="sng" dirty="0" smtClean="0"/>
              <a:t>:</a:t>
            </a:r>
            <a:endParaRPr lang="sr-Latn-RS" u="sng" dirty="0" smtClean="0"/>
          </a:p>
          <a:p>
            <a:pPr>
              <a:buFont typeface="Wingdings" panose="05000000000000000000" pitchFamily="2" charset="2"/>
              <a:buChar char="Ø"/>
            </a:pPr>
            <a:r>
              <a:rPr lang="en-US" dirty="0" smtClean="0"/>
              <a:t>pulse conduction velocity,  </a:t>
            </a:r>
            <a:endParaRPr lang="sr-Latn-RS" dirty="0" smtClean="0"/>
          </a:p>
          <a:p>
            <a:pPr>
              <a:buFont typeface="Wingdings" panose="05000000000000000000" pitchFamily="2" charset="2"/>
              <a:buChar char="Ø"/>
            </a:pPr>
            <a:r>
              <a:rPr lang="en-US" dirty="0" smtClean="0"/>
              <a:t>activities </a:t>
            </a:r>
            <a:r>
              <a:rPr lang="en-US" dirty="0" smtClean="0"/>
              <a:t>of the motor cortex with the intention of achieving greater </a:t>
            </a:r>
            <a:r>
              <a:rPr lang="en-US" dirty="0" smtClean="0"/>
              <a:t>muscle</a:t>
            </a:r>
            <a:r>
              <a:rPr lang="sr-Latn-RS" dirty="0" smtClean="0"/>
              <a:t> </a:t>
            </a:r>
            <a:r>
              <a:rPr lang="en-US" dirty="0" smtClean="0"/>
              <a:t>strength </a:t>
            </a:r>
            <a:r>
              <a:rPr lang="en-US" dirty="0" smtClean="0"/>
              <a:t>and power,  </a:t>
            </a:r>
            <a:endParaRPr lang="sr-Latn-RS" dirty="0" smtClean="0"/>
          </a:p>
          <a:p>
            <a:pPr>
              <a:buFont typeface="Wingdings" panose="05000000000000000000" pitchFamily="2" charset="2"/>
              <a:buChar char="Ø"/>
            </a:pPr>
            <a:r>
              <a:rPr lang="en-US" dirty="0" smtClean="0"/>
              <a:t>activity </a:t>
            </a:r>
            <a:r>
              <a:rPr lang="en-US" dirty="0" smtClean="0"/>
              <a:t>of the </a:t>
            </a:r>
            <a:r>
              <a:rPr lang="en-US" dirty="0" err="1" smtClean="0"/>
              <a:t>corticospinal</a:t>
            </a:r>
            <a:r>
              <a:rPr lang="en-US" dirty="0" smtClean="0"/>
              <a:t> pathway</a:t>
            </a:r>
            <a:r>
              <a:rPr lang="en-US" dirty="0" smtClean="0"/>
              <a:t>,</a:t>
            </a:r>
            <a:endParaRPr lang="sr-Latn-RS" dirty="0" smtClean="0"/>
          </a:p>
          <a:p>
            <a:pPr>
              <a:buFont typeface="Wingdings" panose="05000000000000000000" pitchFamily="2" charset="2"/>
              <a:buChar char="Ø"/>
            </a:pPr>
            <a:r>
              <a:rPr lang="en-US" dirty="0" smtClean="0"/>
              <a:t>the </a:t>
            </a:r>
            <a:r>
              <a:rPr lang="en-US" dirty="0" smtClean="0"/>
              <a:t>activity of the reflex arc and all parts of the neuromuscular junction (increase in the area of individual nerve endings, the number and length of nerve endings and the number of acetylcholine receptors).</a:t>
            </a:r>
            <a:endParaRPr lang="en-US" dirty="0"/>
          </a:p>
        </p:txBody>
      </p:sp>
    </p:spTree>
    <p:extLst>
      <p:ext uri="{BB962C8B-B14F-4D97-AF65-F5344CB8AC3E}">
        <p14:creationId xmlns="" xmlns:p14="http://schemas.microsoft.com/office/powerpoint/2010/main" val="1674843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METABOLIC ADAPTATION TO TRAINING</a:t>
            </a:r>
            <a:endParaRPr lang="en-US" dirty="0"/>
          </a:p>
        </p:txBody>
      </p:sp>
      <p:sp>
        <p:nvSpPr>
          <p:cNvPr id="3" name="Content Placeholder 2"/>
          <p:cNvSpPr>
            <a:spLocks noGrp="1"/>
          </p:cNvSpPr>
          <p:nvPr>
            <p:ph idx="1"/>
          </p:nvPr>
        </p:nvSpPr>
        <p:spPr>
          <a:xfrm>
            <a:off x="0" y="2489200"/>
            <a:ext cx="9144000" cy="3530600"/>
          </a:xfrm>
        </p:spPr>
        <p:txBody>
          <a:bodyPr/>
          <a:lstStyle/>
          <a:p>
            <a:r>
              <a:rPr lang="en-US" dirty="0" smtClean="0"/>
              <a:t>Every training process inevitably leads to metabolic responses of muscle cells, with the aim of increasing aerobic capacity, which prepares the cell for new high-intensity muscle activity</a:t>
            </a:r>
            <a:r>
              <a:rPr lang="en-US" dirty="0" smtClean="0"/>
              <a:t>.</a:t>
            </a:r>
            <a:endParaRPr lang="sr-Latn-RS" dirty="0" smtClean="0"/>
          </a:p>
          <a:p>
            <a:r>
              <a:rPr lang="en-US" dirty="0" smtClean="0"/>
              <a:t>This </a:t>
            </a:r>
            <a:r>
              <a:rPr lang="en-US" dirty="0" smtClean="0"/>
              <a:t>is reflected in a higher anaerobic threshold, which is a major marker of endurance and is associated with higher VO2 max </a:t>
            </a:r>
            <a:r>
              <a:rPr lang="en-US" dirty="0" smtClean="0"/>
              <a:t>utilization</a:t>
            </a:r>
            <a:r>
              <a:rPr lang="sr-Latn-RS" dirty="0" smtClean="0"/>
              <a:t>.</a:t>
            </a:r>
          </a:p>
          <a:p>
            <a:r>
              <a:rPr lang="en-US" dirty="0" smtClean="0"/>
              <a:t>Increased </a:t>
            </a:r>
            <a:r>
              <a:rPr lang="en-US" dirty="0" smtClean="0"/>
              <a:t>release of oxygen from </a:t>
            </a:r>
            <a:r>
              <a:rPr lang="en-US" dirty="0" err="1" smtClean="0"/>
              <a:t>myoglobin</a:t>
            </a:r>
            <a:r>
              <a:rPr lang="en-US" dirty="0" smtClean="0"/>
              <a:t> to mitochondria and more efficient use of oxygen in the cell itself (especially during long-term contractions and maximal force contractions).</a:t>
            </a:r>
            <a:endParaRPr lang="en-US" dirty="0"/>
          </a:p>
        </p:txBody>
      </p:sp>
    </p:spTree>
    <p:extLst>
      <p:ext uri="{BB962C8B-B14F-4D97-AF65-F5344CB8AC3E}">
        <p14:creationId xmlns="" xmlns:p14="http://schemas.microsoft.com/office/powerpoint/2010/main" val="2537318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METABOLIC ADAPTATION TO TRAINING</a:t>
            </a:r>
            <a:endParaRPr lang="en-US" dirty="0"/>
          </a:p>
        </p:txBody>
      </p:sp>
      <p:sp>
        <p:nvSpPr>
          <p:cNvPr id="3" name="Content Placeholder 2"/>
          <p:cNvSpPr>
            <a:spLocks noGrp="1"/>
          </p:cNvSpPr>
          <p:nvPr>
            <p:ph idx="1"/>
          </p:nvPr>
        </p:nvSpPr>
        <p:spPr>
          <a:xfrm>
            <a:off x="0" y="2489200"/>
            <a:ext cx="9144000" cy="4252168"/>
          </a:xfrm>
        </p:spPr>
        <p:txBody>
          <a:bodyPr>
            <a:normAutofit/>
          </a:bodyPr>
          <a:lstStyle/>
          <a:p>
            <a:pPr>
              <a:buFont typeface="Wingdings" panose="05000000000000000000" pitchFamily="2" charset="2"/>
              <a:buChar char="Ø"/>
            </a:pPr>
            <a:r>
              <a:rPr lang="en-US" dirty="0" smtClean="0"/>
              <a:t>An increase in the number and size of mitochondria as well as a distinct increase in the number of the main oxidative enzymes: </a:t>
            </a:r>
            <a:r>
              <a:rPr lang="en-US" dirty="0" err="1" smtClean="0"/>
              <a:t>succinate</a:t>
            </a:r>
            <a:r>
              <a:rPr lang="en-US" dirty="0" smtClean="0"/>
              <a:t> </a:t>
            </a:r>
            <a:r>
              <a:rPr lang="en-US" dirty="0" err="1" smtClean="0"/>
              <a:t>dehydrogenase</a:t>
            </a:r>
            <a:r>
              <a:rPr lang="en-US" dirty="0" smtClean="0"/>
              <a:t> and citrate </a:t>
            </a:r>
            <a:r>
              <a:rPr lang="en-US" dirty="0" err="1" smtClean="0"/>
              <a:t>synthase</a:t>
            </a:r>
            <a:r>
              <a:rPr lang="en-US" dirty="0" smtClean="0"/>
              <a:t>.</a:t>
            </a:r>
            <a:endParaRPr lang="sr-Latn-RS" dirty="0" smtClean="0"/>
          </a:p>
          <a:p>
            <a:pPr>
              <a:buFont typeface="Wingdings" panose="05000000000000000000" pitchFamily="2" charset="2"/>
              <a:buChar char="Ø"/>
            </a:pPr>
            <a:r>
              <a:rPr lang="en-US" dirty="0" smtClean="0"/>
              <a:t>Increasing </a:t>
            </a:r>
            <a:r>
              <a:rPr lang="en-US" dirty="0" smtClean="0"/>
              <a:t>the number of capillaries surrounding each muscle fiber (increasing the surface area and reducing the diffusion distance between blood and active muscles).  </a:t>
            </a:r>
            <a:endParaRPr lang="sr-Latn-RS" dirty="0" smtClean="0"/>
          </a:p>
          <a:p>
            <a:pPr>
              <a:buFont typeface="Wingdings" panose="05000000000000000000" pitchFamily="2" charset="2"/>
              <a:buChar char="Ø"/>
            </a:pPr>
            <a:r>
              <a:rPr lang="en-US" dirty="0" smtClean="0"/>
              <a:t>An </a:t>
            </a:r>
            <a:r>
              <a:rPr lang="en-US" dirty="0" smtClean="0"/>
              <a:t>increase in the size of slow type I fibers as well as the transformation of fast type </a:t>
            </a:r>
            <a:r>
              <a:rPr lang="en-US" dirty="0" err="1" smtClean="0"/>
              <a:t>IIx</a:t>
            </a:r>
            <a:r>
              <a:rPr lang="en-US" dirty="0" smtClean="0"/>
              <a:t> fibers into type </a:t>
            </a:r>
            <a:r>
              <a:rPr lang="en-US" dirty="0" err="1" smtClean="0"/>
              <a:t>IIa</a:t>
            </a:r>
            <a:r>
              <a:rPr lang="en-US" dirty="0" smtClean="0"/>
              <a:t> fibers, and fast type </a:t>
            </a:r>
            <a:r>
              <a:rPr lang="en-US" dirty="0" err="1" smtClean="0"/>
              <a:t>IIa</a:t>
            </a:r>
            <a:r>
              <a:rPr lang="en-US" dirty="0" smtClean="0"/>
              <a:t> fibers into slow type I </a:t>
            </a:r>
            <a:r>
              <a:rPr lang="en-US" dirty="0" smtClean="0"/>
              <a:t>fibers.</a:t>
            </a:r>
            <a:endParaRPr lang="sr-Latn-RS" dirty="0" smtClean="0"/>
          </a:p>
          <a:p>
            <a:pPr>
              <a:buFont typeface="Wingdings" panose="05000000000000000000" pitchFamily="2" charset="2"/>
              <a:buChar char="Ø"/>
            </a:pPr>
            <a:r>
              <a:rPr lang="en-US" dirty="0" smtClean="0"/>
              <a:t>Increasing </a:t>
            </a:r>
            <a:r>
              <a:rPr lang="en-US" dirty="0" smtClean="0"/>
              <a:t>concentration and more efficient storage of glycogen.  </a:t>
            </a:r>
            <a:endParaRPr lang="sr-Latn-RS" dirty="0" smtClean="0"/>
          </a:p>
          <a:p>
            <a:pPr>
              <a:buFont typeface="Wingdings" panose="05000000000000000000" pitchFamily="2" charset="2"/>
              <a:buChar char="Ø"/>
            </a:pPr>
            <a:r>
              <a:rPr lang="en-US" dirty="0" smtClean="0"/>
              <a:t>Reduction </a:t>
            </a:r>
            <a:r>
              <a:rPr lang="en-US" dirty="0" smtClean="0"/>
              <a:t>of lactate concentration during </a:t>
            </a:r>
            <a:r>
              <a:rPr lang="en-US" dirty="0" err="1" smtClean="0"/>
              <a:t>submaximal</a:t>
            </a:r>
            <a:r>
              <a:rPr lang="en-US" dirty="0" smtClean="0"/>
              <a:t>, i.e. their increase during maximal muscular aerobic work</a:t>
            </a:r>
            <a:r>
              <a:rPr lang="en-US" dirty="0" smtClean="0"/>
              <a:t>.</a:t>
            </a:r>
            <a:endParaRPr lang="sr-Latn-RS" dirty="0" smtClean="0"/>
          </a:p>
          <a:p>
            <a:pPr>
              <a:buFont typeface="Wingdings" panose="05000000000000000000" pitchFamily="2" charset="2"/>
              <a:buChar char="Ø"/>
            </a:pPr>
            <a:r>
              <a:rPr lang="en-US" dirty="0" smtClean="0"/>
              <a:t>Increasing </a:t>
            </a:r>
            <a:r>
              <a:rPr lang="en-US" dirty="0" err="1" smtClean="0"/>
              <a:t>phosphocreatine</a:t>
            </a:r>
            <a:r>
              <a:rPr lang="en-US" dirty="0" smtClean="0"/>
              <a:t> and ATP reserves (anaerobic lactate training).</a:t>
            </a:r>
            <a:endParaRPr lang="en-US" dirty="0"/>
          </a:p>
        </p:txBody>
      </p:sp>
    </p:spTree>
    <p:extLst>
      <p:ext uri="{BB962C8B-B14F-4D97-AF65-F5344CB8AC3E}">
        <p14:creationId xmlns="" xmlns:p14="http://schemas.microsoft.com/office/powerpoint/2010/main" val="3338181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TRAINING</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The word training (lat. </a:t>
            </a:r>
            <a:r>
              <a:rPr lang="en-US" dirty="0" err="1" smtClean="0"/>
              <a:t>trehere</a:t>
            </a:r>
            <a:r>
              <a:rPr lang="en-US" dirty="0" smtClean="0"/>
              <a:t> – to drag, to pull out) was first used in equestrian sports, and then it was transferred to sports as a whole</a:t>
            </a:r>
            <a:r>
              <a:rPr lang="en-US" dirty="0" smtClean="0"/>
              <a:t>.</a:t>
            </a:r>
          </a:p>
          <a:p>
            <a:r>
              <a:rPr lang="en-US" dirty="0" smtClean="0"/>
              <a:t>There </a:t>
            </a:r>
            <a:r>
              <a:rPr lang="en-US" dirty="0" smtClean="0"/>
              <a:t>are several definitions of training</a:t>
            </a:r>
            <a:r>
              <a:rPr lang="en-US" dirty="0" smtClean="0"/>
              <a:t>.</a:t>
            </a:r>
          </a:p>
          <a:p>
            <a:r>
              <a:rPr lang="en-US" dirty="0" smtClean="0"/>
              <a:t>According </a:t>
            </a:r>
            <a:r>
              <a:rPr lang="en-US" dirty="0" smtClean="0"/>
              <a:t>to one of the most acceptable, training is defined as: </a:t>
            </a:r>
            <a:r>
              <a:rPr lang="en-US" b="1" dirty="0" smtClean="0"/>
              <a:t>planned, systematized and repeated physical activity aimed at improving motor skills and increasing physical ability</a:t>
            </a:r>
            <a:endParaRPr lang="en-US" b="1" dirty="0"/>
          </a:p>
        </p:txBody>
      </p:sp>
    </p:spTree>
    <p:extLst>
      <p:ext uri="{BB962C8B-B14F-4D97-AF65-F5344CB8AC3E}">
        <p14:creationId xmlns="" xmlns:p14="http://schemas.microsoft.com/office/powerpoint/2010/main" val="1750492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NEUROENDOCRINE ADAPTATION TO TRAINING</a:t>
            </a:r>
            <a:endParaRPr lang="en-US" dirty="0"/>
          </a:p>
        </p:txBody>
      </p:sp>
      <p:sp>
        <p:nvSpPr>
          <p:cNvPr id="3" name="Content Placeholder 2"/>
          <p:cNvSpPr>
            <a:spLocks noGrp="1"/>
          </p:cNvSpPr>
          <p:nvPr>
            <p:ph idx="1"/>
          </p:nvPr>
        </p:nvSpPr>
        <p:spPr>
          <a:xfrm>
            <a:off x="0" y="2489200"/>
            <a:ext cx="9144000" cy="3530600"/>
          </a:xfrm>
        </p:spPr>
        <p:txBody>
          <a:bodyPr/>
          <a:lstStyle/>
          <a:p>
            <a:r>
              <a:rPr lang="en-US" dirty="0" smtClean="0"/>
              <a:t>Training also causes changes in the activity of hormones that are responsible for blood redistribution during exercise, thermoregulation, the immune system and skeletal muscle contraction</a:t>
            </a:r>
            <a:r>
              <a:rPr lang="en-US" dirty="0" smtClean="0"/>
              <a:t>.</a:t>
            </a:r>
            <a:endParaRPr lang="sr-Latn-RS" dirty="0" smtClean="0"/>
          </a:p>
          <a:p>
            <a:endParaRPr lang="sr-Latn-RS" dirty="0" smtClean="0"/>
          </a:p>
          <a:p>
            <a:r>
              <a:rPr lang="en-US" dirty="0" smtClean="0"/>
              <a:t>All </a:t>
            </a:r>
            <a:r>
              <a:rPr lang="en-US" dirty="0" smtClean="0"/>
              <a:t>the mentioned adaptations occur as a result of increased metabolic demands during training, as well as increased tissue sensitivity to the effects of these hormones.</a:t>
            </a:r>
            <a:endParaRPr lang="en-US" dirty="0"/>
          </a:p>
        </p:txBody>
      </p:sp>
    </p:spTree>
    <p:extLst>
      <p:ext uri="{BB962C8B-B14F-4D97-AF65-F5344CB8AC3E}">
        <p14:creationId xmlns="" xmlns:p14="http://schemas.microsoft.com/office/powerpoint/2010/main" val="4263004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NEUROENDOCRINE ADAPTATION TO TRAINING</a:t>
            </a:r>
            <a:endParaRPr lang="en-US" dirty="0"/>
          </a:p>
        </p:txBody>
      </p:sp>
      <p:sp>
        <p:nvSpPr>
          <p:cNvPr id="3" name="Content Placeholder 2"/>
          <p:cNvSpPr>
            <a:spLocks noGrp="1"/>
          </p:cNvSpPr>
          <p:nvPr>
            <p:ph idx="1"/>
          </p:nvPr>
        </p:nvSpPr>
        <p:spPr>
          <a:xfrm>
            <a:off x="0" y="2489200"/>
            <a:ext cx="9036496" cy="4368800"/>
          </a:xfrm>
        </p:spPr>
        <p:txBody>
          <a:bodyPr>
            <a:normAutofit fontScale="92500" lnSpcReduction="20000"/>
          </a:bodyPr>
          <a:lstStyle/>
          <a:p>
            <a:pPr>
              <a:buFont typeface="Wingdings" panose="05000000000000000000" pitchFamily="2" charset="2"/>
              <a:buChar char="Ø"/>
            </a:pPr>
            <a:r>
              <a:rPr lang="en-US" dirty="0" smtClean="0"/>
              <a:t>Increased sympathetic activity.  </a:t>
            </a:r>
            <a:endParaRPr lang="sr-Latn-RS" dirty="0" smtClean="0"/>
          </a:p>
          <a:p>
            <a:pPr>
              <a:buFont typeface="Wingdings" panose="05000000000000000000" pitchFamily="2" charset="2"/>
              <a:buChar char="Ø"/>
            </a:pPr>
            <a:r>
              <a:rPr lang="en-US" dirty="0" smtClean="0"/>
              <a:t>Increased </a:t>
            </a:r>
            <a:r>
              <a:rPr lang="en-US" dirty="0" smtClean="0"/>
              <a:t>release of adrenaline and </a:t>
            </a:r>
            <a:r>
              <a:rPr lang="en-US" dirty="0" err="1" smtClean="0"/>
              <a:t>noradrenaline</a:t>
            </a:r>
            <a:r>
              <a:rPr lang="en-US" dirty="0" smtClean="0"/>
              <a:t> from the medulla of the adrenal gland</a:t>
            </a:r>
            <a:r>
              <a:rPr lang="en-US" dirty="0" smtClean="0"/>
              <a:t>.</a:t>
            </a:r>
            <a:endParaRPr lang="sr-Latn-RS" dirty="0" smtClean="0"/>
          </a:p>
          <a:p>
            <a:pPr>
              <a:buFont typeface="Wingdings" panose="05000000000000000000" pitchFamily="2" charset="2"/>
              <a:buChar char="Ø"/>
            </a:pPr>
            <a:r>
              <a:rPr lang="en-US" dirty="0" smtClean="0"/>
              <a:t>An </a:t>
            </a:r>
            <a:r>
              <a:rPr lang="en-US" dirty="0" smtClean="0"/>
              <a:t>increase in the volume of the adrenal medulla ("sports" adrenal gland</a:t>
            </a:r>
            <a:r>
              <a:rPr lang="en-US" dirty="0" smtClean="0"/>
              <a:t>).</a:t>
            </a:r>
            <a:endParaRPr lang="sr-Latn-RS" dirty="0" smtClean="0"/>
          </a:p>
          <a:p>
            <a:pPr>
              <a:buFont typeface="Wingdings" panose="05000000000000000000" pitchFamily="2" charset="2"/>
              <a:buChar char="Ø"/>
            </a:pPr>
            <a:r>
              <a:rPr lang="en-US" dirty="0" smtClean="0"/>
              <a:t>Increased </a:t>
            </a:r>
            <a:r>
              <a:rPr lang="en-US" dirty="0" smtClean="0"/>
              <a:t>release of growth </a:t>
            </a:r>
            <a:r>
              <a:rPr lang="en-US" dirty="0" smtClean="0"/>
              <a:t>hormone.</a:t>
            </a:r>
            <a:endParaRPr lang="sr-Latn-RS" dirty="0" smtClean="0"/>
          </a:p>
          <a:p>
            <a:pPr>
              <a:buFont typeface="Wingdings" panose="05000000000000000000" pitchFamily="2" charset="2"/>
              <a:buChar char="Ø"/>
            </a:pPr>
            <a:r>
              <a:rPr lang="en-US" dirty="0" smtClean="0"/>
              <a:t>Decrease </a:t>
            </a:r>
            <a:r>
              <a:rPr lang="en-US" dirty="0" smtClean="0"/>
              <a:t>in circulating insulin levels (due to sympathetic inhibition of pancreatic beta cells</a:t>
            </a:r>
            <a:r>
              <a:rPr lang="en-US" dirty="0" smtClean="0"/>
              <a:t>).</a:t>
            </a:r>
            <a:endParaRPr lang="sr-Latn-RS" dirty="0" smtClean="0"/>
          </a:p>
          <a:p>
            <a:pPr>
              <a:buFont typeface="Wingdings" panose="05000000000000000000" pitchFamily="2" charset="2"/>
              <a:buChar char="Ø"/>
            </a:pPr>
            <a:r>
              <a:rPr lang="en-US" dirty="0" smtClean="0"/>
              <a:t>A </a:t>
            </a:r>
            <a:r>
              <a:rPr lang="en-US" dirty="0" smtClean="0"/>
              <a:t>slight increase in glucagon levels during prolonged exercise.  </a:t>
            </a:r>
            <a:endParaRPr lang="sr-Latn-RS" dirty="0" smtClean="0"/>
          </a:p>
          <a:p>
            <a:pPr>
              <a:buFont typeface="Wingdings" panose="05000000000000000000" pitchFamily="2" charset="2"/>
              <a:buChar char="Ø"/>
            </a:pPr>
            <a:r>
              <a:rPr lang="en-US" dirty="0" smtClean="0"/>
              <a:t>Increased </a:t>
            </a:r>
            <a:r>
              <a:rPr lang="en-US" dirty="0" smtClean="0"/>
              <a:t>sensitivity of muscle cells to the action of insulin after training</a:t>
            </a:r>
            <a:r>
              <a:rPr lang="en-US" dirty="0" smtClean="0"/>
              <a:t>.</a:t>
            </a:r>
            <a:endParaRPr lang="sr-Latn-RS" dirty="0" smtClean="0"/>
          </a:p>
          <a:p>
            <a:pPr>
              <a:buFont typeface="Wingdings" panose="05000000000000000000" pitchFamily="2" charset="2"/>
              <a:buChar char="Ø"/>
            </a:pPr>
            <a:r>
              <a:rPr lang="en-US" dirty="0" smtClean="0"/>
              <a:t>Increased </a:t>
            </a:r>
            <a:r>
              <a:rPr lang="en-US" dirty="0" smtClean="0"/>
              <a:t>release of sex hormones: testosterone, </a:t>
            </a:r>
            <a:r>
              <a:rPr lang="en-US" dirty="0" err="1" smtClean="0"/>
              <a:t>dihydroepiandrosterone</a:t>
            </a:r>
            <a:r>
              <a:rPr lang="en-US" dirty="0" smtClean="0"/>
              <a:t> (DHEA), </a:t>
            </a:r>
            <a:r>
              <a:rPr lang="en-US" dirty="0" err="1" smtClean="0"/>
              <a:t>estradiol</a:t>
            </a:r>
            <a:r>
              <a:rPr lang="en-US" dirty="0" smtClean="0"/>
              <a:t> and progesterone</a:t>
            </a:r>
            <a:r>
              <a:rPr lang="en-US" dirty="0" smtClean="0"/>
              <a:t>.</a:t>
            </a:r>
            <a:endParaRPr lang="sr-Latn-RS" dirty="0" smtClean="0"/>
          </a:p>
          <a:p>
            <a:pPr>
              <a:buFont typeface="Wingdings" panose="05000000000000000000" pitchFamily="2" charset="2"/>
              <a:buChar char="Ø"/>
            </a:pPr>
            <a:r>
              <a:rPr lang="en-US" dirty="0" smtClean="0"/>
              <a:t>Decreased </a:t>
            </a:r>
            <a:r>
              <a:rPr lang="en-US" dirty="0" smtClean="0"/>
              <a:t>release of </a:t>
            </a:r>
            <a:r>
              <a:rPr lang="en-US" dirty="0" err="1" smtClean="0"/>
              <a:t>gonadotropin</a:t>
            </a:r>
            <a:r>
              <a:rPr lang="en-US" dirty="0" smtClean="0"/>
              <a:t> releasing hormone (</a:t>
            </a:r>
            <a:r>
              <a:rPr lang="en-US" dirty="0" err="1" smtClean="0"/>
              <a:t>GnRH</a:t>
            </a:r>
            <a:r>
              <a:rPr lang="en-US" dirty="0" smtClean="0"/>
              <a:t>) and thus FSH and LH</a:t>
            </a:r>
            <a:r>
              <a:rPr lang="en-US" dirty="0" smtClean="0"/>
              <a:t>.</a:t>
            </a:r>
            <a:endParaRPr lang="sr-Latn-RS" dirty="0" smtClean="0"/>
          </a:p>
          <a:p>
            <a:pPr>
              <a:buFont typeface="Wingdings" panose="05000000000000000000" pitchFamily="2" charset="2"/>
              <a:buChar char="Ø"/>
            </a:pPr>
            <a:r>
              <a:rPr lang="en-US" dirty="0" smtClean="0"/>
              <a:t>Increased </a:t>
            </a:r>
            <a:r>
              <a:rPr lang="en-US" dirty="0" smtClean="0"/>
              <a:t>release of </a:t>
            </a:r>
            <a:r>
              <a:rPr lang="en-US" dirty="0" err="1" smtClean="0"/>
              <a:t>adrenocorticotropic</a:t>
            </a:r>
            <a:r>
              <a:rPr lang="en-US" dirty="0" smtClean="0"/>
              <a:t> hormone (ACTH) and </a:t>
            </a:r>
            <a:r>
              <a:rPr lang="en-US" dirty="0" err="1" smtClean="0"/>
              <a:t>cortisol</a:t>
            </a:r>
            <a:endParaRPr lang="en-US" dirty="0"/>
          </a:p>
        </p:txBody>
      </p:sp>
    </p:spTree>
    <p:extLst>
      <p:ext uri="{BB962C8B-B14F-4D97-AF65-F5344CB8AC3E}">
        <p14:creationId xmlns="" xmlns:p14="http://schemas.microsoft.com/office/powerpoint/2010/main" val="965944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NEUROENDOCRINE ADAPTATION TO TRAINING</a:t>
            </a:r>
            <a:endParaRPr lang="en-US" dirty="0"/>
          </a:p>
        </p:txBody>
      </p:sp>
      <p:sp>
        <p:nvSpPr>
          <p:cNvPr id="3" name="Content Placeholder 2"/>
          <p:cNvSpPr>
            <a:spLocks noGrp="1"/>
          </p:cNvSpPr>
          <p:nvPr>
            <p:ph idx="1"/>
          </p:nvPr>
        </p:nvSpPr>
        <p:spPr>
          <a:xfrm>
            <a:off x="0" y="2489200"/>
            <a:ext cx="9036496" cy="4252168"/>
          </a:xfrm>
        </p:spPr>
        <p:txBody>
          <a:bodyPr>
            <a:normAutofit/>
          </a:bodyPr>
          <a:lstStyle/>
          <a:p>
            <a:r>
              <a:rPr lang="en-US" dirty="0" smtClean="0"/>
              <a:t>The training process (especially long-term and intense) stimulates the production of cytokines</a:t>
            </a:r>
            <a:r>
              <a:rPr lang="en-US" dirty="0" smtClean="0"/>
              <a:t>.</a:t>
            </a:r>
            <a:endParaRPr lang="sr-Latn-RS" dirty="0" smtClean="0"/>
          </a:p>
          <a:p>
            <a:r>
              <a:rPr lang="en-US" dirty="0" smtClean="0"/>
              <a:t>Most </a:t>
            </a:r>
            <a:r>
              <a:rPr lang="en-US" dirty="0" smtClean="0"/>
              <a:t>of them act </a:t>
            </a:r>
            <a:r>
              <a:rPr lang="en-US" dirty="0" err="1" smtClean="0"/>
              <a:t>autocrine</a:t>
            </a:r>
            <a:r>
              <a:rPr lang="en-US" dirty="0" smtClean="0"/>
              <a:t> and </a:t>
            </a:r>
            <a:r>
              <a:rPr lang="en-US" dirty="0" err="1" smtClean="0"/>
              <a:t>paracrine</a:t>
            </a:r>
            <a:r>
              <a:rPr lang="en-US" dirty="0" smtClean="0"/>
              <a:t>, but there are also some such as interleukin 6 (IL-6), which has an endocrine (hormonal) effect</a:t>
            </a:r>
            <a:r>
              <a:rPr lang="en-US" dirty="0" smtClean="0"/>
              <a:t>.</a:t>
            </a:r>
            <a:endParaRPr lang="sr-Latn-RS" dirty="0" smtClean="0"/>
          </a:p>
          <a:p>
            <a:r>
              <a:rPr lang="en-US" dirty="0" smtClean="0"/>
              <a:t>During </a:t>
            </a:r>
            <a:r>
              <a:rPr lang="en-US" dirty="0" smtClean="0"/>
              <a:t>exercise, the production of anti-inflammatory (IL-6 in muscles) increases, and the production of pro-inflammatory cytokines (tumor necrosis factor alpha TNF-α) decreases.</a:t>
            </a:r>
            <a:endParaRPr lang="en-US" dirty="0"/>
          </a:p>
        </p:txBody>
      </p:sp>
    </p:spTree>
    <p:extLst>
      <p:ext uri="{BB962C8B-B14F-4D97-AF65-F5344CB8AC3E}">
        <p14:creationId xmlns="" xmlns:p14="http://schemas.microsoft.com/office/powerpoint/2010/main" val="3305182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CARDIOVASCULAR ADAPTATION TO TRAINING</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The goal of adaptation mechanisms is to </a:t>
            </a:r>
            <a:r>
              <a:rPr lang="en-US" b="1" dirty="0" smtClean="0"/>
              <a:t>increase cardiac output</a:t>
            </a:r>
            <a:r>
              <a:rPr lang="en-US" dirty="0" smtClean="0"/>
              <a:t>.</a:t>
            </a:r>
            <a:endParaRPr lang="sr-Latn-RS" dirty="0" smtClean="0"/>
          </a:p>
          <a:p>
            <a:r>
              <a:rPr lang="en-US" dirty="0" smtClean="0"/>
              <a:t>It </a:t>
            </a:r>
            <a:r>
              <a:rPr lang="en-US" dirty="0" smtClean="0"/>
              <a:t>is known that in athletes, as a result of adaptation mechanisms, </a:t>
            </a:r>
            <a:r>
              <a:rPr lang="en-US" b="1" dirty="0" smtClean="0"/>
              <a:t>stroke volume increases</a:t>
            </a:r>
            <a:r>
              <a:rPr lang="en-US" dirty="0" smtClean="0"/>
              <a:t> to an average of 90 ml. </a:t>
            </a:r>
            <a:endParaRPr lang="sr-Latn-RS" dirty="0" smtClean="0"/>
          </a:p>
          <a:p>
            <a:r>
              <a:rPr lang="en-US" dirty="0" smtClean="0"/>
              <a:t>Because </a:t>
            </a:r>
            <a:r>
              <a:rPr lang="en-US" dirty="0" smtClean="0"/>
              <a:t>of this, the cardiac output </a:t>
            </a:r>
            <a:r>
              <a:rPr lang="en-US" dirty="0" smtClean="0"/>
              <a:t>can </a:t>
            </a:r>
            <a:r>
              <a:rPr lang="en-US" dirty="0" smtClean="0"/>
              <a:t>be increased 6 times (over 30 lit/min</a:t>
            </a:r>
            <a:r>
              <a:rPr lang="en-US" dirty="0" smtClean="0"/>
              <a:t>).</a:t>
            </a:r>
            <a:endParaRPr lang="sr-Latn-RS" dirty="0" smtClean="0"/>
          </a:p>
          <a:p>
            <a:r>
              <a:rPr lang="en-US" dirty="0" smtClean="0"/>
              <a:t>In </a:t>
            </a:r>
            <a:r>
              <a:rPr lang="en-US" dirty="0" smtClean="0"/>
              <a:t>the same way, the needs in the cardiac output </a:t>
            </a:r>
            <a:r>
              <a:rPr lang="en-US" dirty="0" smtClean="0"/>
              <a:t>in </a:t>
            </a:r>
            <a:r>
              <a:rPr lang="en-US" dirty="0" smtClean="0"/>
              <a:t>basal conditions are not significantly changed, so the heart manages to maintain the cardiac output </a:t>
            </a:r>
            <a:r>
              <a:rPr lang="en-US" dirty="0" smtClean="0"/>
              <a:t>at </a:t>
            </a:r>
            <a:r>
              <a:rPr lang="en-US" dirty="0" smtClean="0"/>
              <a:t>a lower frequency, of about 50-55/min</a:t>
            </a:r>
            <a:r>
              <a:rPr lang="en-US" dirty="0" smtClean="0"/>
              <a:t>.</a:t>
            </a:r>
            <a:endParaRPr lang="sr-Latn-RS" dirty="0" smtClean="0"/>
          </a:p>
          <a:p>
            <a:r>
              <a:rPr lang="en-US" dirty="0" smtClean="0"/>
              <a:t>This </a:t>
            </a:r>
            <a:r>
              <a:rPr lang="en-US" dirty="0" smtClean="0"/>
              <a:t>explains the occurrence of </a:t>
            </a:r>
            <a:r>
              <a:rPr lang="en-US" b="1" dirty="0" smtClean="0"/>
              <a:t>sinus </a:t>
            </a:r>
            <a:r>
              <a:rPr lang="en-US" b="1" dirty="0" err="1" smtClean="0"/>
              <a:t>bradycardia</a:t>
            </a:r>
            <a:r>
              <a:rPr lang="en-US" b="1" dirty="0" smtClean="0"/>
              <a:t> </a:t>
            </a:r>
            <a:r>
              <a:rPr lang="en-US" dirty="0" smtClean="0"/>
              <a:t>in trained athletes</a:t>
            </a:r>
            <a:endParaRPr lang="en-US" dirty="0"/>
          </a:p>
        </p:txBody>
      </p:sp>
    </p:spTree>
    <p:extLst>
      <p:ext uri="{BB962C8B-B14F-4D97-AF65-F5344CB8AC3E}">
        <p14:creationId xmlns="" xmlns:p14="http://schemas.microsoft.com/office/powerpoint/2010/main" val="3807126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CARDIOVASCULAR ADAPTATION TO TRAINING</a:t>
            </a:r>
            <a:endParaRPr lang="en-US" dirty="0"/>
          </a:p>
        </p:txBody>
      </p:sp>
      <p:sp>
        <p:nvSpPr>
          <p:cNvPr id="3" name="Content Placeholder 2"/>
          <p:cNvSpPr>
            <a:spLocks noGrp="1"/>
          </p:cNvSpPr>
          <p:nvPr>
            <p:ph idx="1"/>
          </p:nvPr>
        </p:nvSpPr>
        <p:spPr>
          <a:xfrm>
            <a:off x="0" y="2489200"/>
            <a:ext cx="9252520" cy="4252168"/>
          </a:xfrm>
        </p:spPr>
        <p:txBody>
          <a:bodyPr>
            <a:normAutofit/>
          </a:bodyPr>
          <a:lstStyle/>
          <a:p>
            <a:r>
              <a:rPr lang="en-US" dirty="0" smtClean="0"/>
              <a:t>Heart muscle as a tissue belongs to the group of terminally differentiated tissues, that is, those tissues that do not have the ability to regenerate. </a:t>
            </a:r>
            <a:endParaRPr lang="sr-Latn-RS" dirty="0" smtClean="0"/>
          </a:p>
          <a:p>
            <a:r>
              <a:rPr lang="en-US" dirty="0" smtClean="0"/>
              <a:t>This </a:t>
            </a:r>
            <a:r>
              <a:rPr lang="en-US" dirty="0" smtClean="0"/>
              <a:t>fact determines the conclusion that the increase in myocardial mass occurs exclusively as a result of the enlargement of already existing muscle cells, that is, the creation of new </a:t>
            </a:r>
            <a:r>
              <a:rPr lang="en-US" dirty="0" err="1" smtClean="0"/>
              <a:t>sarcomeres</a:t>
            </a:r>
            <a:r>
              <a:rPr lang="en-US" dirty="0" smtClean="0"/>
              <a:t> and their serial and/or parallel addition, and not as a result of muscle hyperplasia</a:t>
            </a:r>
            <a:r>
              <a:rPr lang="en-US" dirty="0" smtClean="0"/>
              <a:t>.</a:t>
            </a:r>
            <a:endParaRPr lang="sr-Latn-RS" dirty="0" smtClean="0"/>
          </a:p>
          <a:p>
            <a:r>
              <a:rPr lang="en-US" dirty="0" smtClean="0"/>
              <a:t>Through </a:t>
            </a:r>
            <a:r>
              <a:rPr lang="en-US" dirty="0" smtClean="0"/>
              <a:t>various physiological mechanisms of adaptation of the cardiovascular system, sports increase the load on the left ventricle, but unlike endurance sports, which increase the volume load, strength sports increase its pressure load</a:t>
            </a:r>
            <a:endParaRPr lang="en-US" dirty="0"/>
          </a:p>
        </p:txBody>
      </p:sp>
    </p:spTree>
    <p:extLst>
      <p:ext uri="{BB962C8B-B14F-4D97-AF65-F5344CB8AC3E}">
        <p14:creationId xmlns="" xmlns:p14="http://schemas.microsoft.com/office/powerpoint/2010/main" val="808751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SPORTS HEART</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en-US" dirty="0" smtClean="0"/>
              <a:t>The term </a:t>
            </a:r>
            <a:r>
              <a:rPr lang="en-US" b="1" dirty="0" smtClean="0"/>
              <a:t>sports heart </a:t>
            </a:r>
            <a:r>
              <a:rPr lang="en-US" dirty="0" smtClean="0"/>
              <a:t>refers to a benign increase in the mass of the heart muscle, with specific morphological and circulatory changes that occur as a result of adaptation to a higher level of physical training.  </a:t>
            </a:r>
            <a:endParaRPr lang="sr-Latn-RS" dirty="0" smtClean="0"/>
          </a:p>
          <a:p>
            <a:r>
              <a:rPr lang="en-US" dirty="0" smtClean="0"/>
              <a:t>The </a:t>
            </a:r>
            <a:r>
              <a:rPr lang="en-US" dirty="0" smtClean="0"/>
              <a:t>term sports heart was introduced by </a:t>
            </a:r>
            <a:r>
              <a:rPr lang="en-US" dirty="0" err="1" smtClean="0"/>
              <a:t>Henschen</a:t>
            </a:r>
            <a:r>
              <a:rPr lang="en-US" dirty="0" smtClean="0"/>
              <a:t> in 1899. Using only physical examination and cardiac percussion, he described an enlarged heart in cross-country skiing athletes</a:t>
            </a:r>
            <a:r>
              <a:rPr lang="en-US" dirty="0" smtClean="0"/>
              <a:t>.</a:t>
            </a:r>
            <a:endParaRPr lang="sr-Latn-RS" dirty="0" smtClean="0"/>
          </a:p>
          <a:p>
            <a:r>
              <a:rPr lang="en-US" dirty="0" smtClean="0"/>
              <a:t>In </a:t>
            </a:r>
            <a:r>
              <a:rPr lang="en-US" dirty="0" smtClean="0"/>
              <a:t>athletes who have morphological changes that are borderline pathological, possible pathological changes in the heart should always be ruled out, primarily dilated and hypertrophic </a:t>
            </a:r>
            <a:r>
              <a:rPr lang="en-US" dirty="0" err="1" smtClean="0"/>
              <a:t>cardiomyopathy</a:t>
            </a:r>
            <a:r>
              <a:rPr lang="en-US" dirty="0" smtClean="0"/>
              <a:t>, </a:t>
            </a:r>
            <a:r>
              <a:rPr lang="en-US" dirty="0" err="1" smtClean="0"/>
              <a:t>arrhythmogenic</a:t>
            </a:r>
            <a:r>
              <a:rPr lang="en-US" dirty="0" smtClean="0"/>
              <a:t> left ventricular dysplasia and </a:t>
            </a:r>
            <a:r>
              <a:rPr lang="en-US" dirty="0" err="1" smtClean="0"/>
              <a:t>myocarditis</a:t>
            </a:r>
            <a:endParaRPr lang="en-US" dirty="0"/>
          </a:p>
        </p:txBody>
      </p:sp>
    </p:spTree>
    <p:extLst>
      <p:ext uri="{BB962C8B-B14F-4D97-AF65-F5344CB8AC3E}">
        <p14:creationId xmlns="" xmlns:p14="http://schemas.microsoft.com/office/powerpoint/2010/main" val="380712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r>
              <a:rPr lang="en-US" dirty="0" smtClean="0"/>
              <a:t> PRINCIPLES </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most important training principles include</a:t>
            </a:r>
            <a:r>
              <a:rPr lang="en-US" dirty="0" smtClean="0"/>
              <a:t>:</a:t>
            </a:r>
          </a:p>
          <a:p>
            <a:pPr>
              <a:buAutoNum type="arabicPeriod"/>
            </a:pPr>
            <a:r>
              <a:rPr lang="en-US" dirty="0" smtClean="0"/>
              <a:t>principle </a:t>
            </a:r>
            <a:r>
              <a:rPr lang="en-US" dirty="0" smtClean="0"/>
              <a:t>of specificity</a:t>
            </a:r>
            <a:r>
              <a:rPr lang="en-US" dirty="0" smtClean="0"/>
              <a:t>,</a:t>
            </a:r>
          </a:p>
          <a:p>
            <a:pPr>
              <a:buAutoNum type="arabicPeriod"/>
            </a:pPr>
            <a:r>
              <a:rPr lang="en-US" dirty="0" smtClean="0"/>
              <a:t>overload principle,</a:t>
            </a:r>
          </a:p>
          <a:p>
            <a:pPr>
              <a:buAutoNum type="arabicPeriod"/>
            </a:pPr>
            <a:r>
              <a:rPr lang="en-US" dirty="0" smtClean="0"/>
              <a:t>principle </a:t>
            </a:r>
            <a:r>
              <a:rPr lang="en-US" dirty="0" smtClean="0"/>
              <a:t>of progression</a:t>
            </a:r>
            <a:r>
              <a:rPr lang="en-US" dirty="0" smtClean="0"/>
              <a:t>,</a:t>
            </a:r>
          </a:p>
          <a:p>
            <a:pPr>
              <a:buAutoNum type="arabicPeriod"/>
            </a:pPr>
            <a:r>
              <a:rPr lang="en-US" dirty="0" smtClean="0"/>
              <a:t>principle </a:t>
            </a:r>
            <a:r>
              <a:rPr lang="en-US" dirty="0" smtClean="0"/>
              <a:t>of individuality</a:t>
            </a:r>
            <a:r>
              <a:rPr lang="en-US" dirty="0" smtClean="0"/>
              <a:t>,</a:t>
            </a:r>
          </a:p>
          <a:p>
            <a:pPr>
              <a:buAutoNum type="arabicPeriod"/>
            </a:pPr>
            <a:r>
              <a:rPr lang="en-US" dirty="0" smtClean="0"/>
              <a:t>principle </a:t>
            </a:r>
            <a:r>
              <a:rPr lang="en-US" dirty="0" smtClean="0"/>
              <a:t>of </a:t>
            </a:r>
            <a:r>
              <a:rPr lang="en-US" dirty="0" smtClean="0"/>
              <a:t>reduction</a:t>
            </a:r>
          </a:p>
          <a:p>
            <a:pPr>
              <a:buAutoNum type="arabicPeriod"/>
            </a:pPr>
            <a:r>
              <a:rPr lang="en-US" dirty="0" smtClean="0"/>
              <a:t>principle </a:t>
            </a:r>
            <a:r>
              <a:rPr lang="en-US" dirty="0" smtClean="0"/>
              <a:t>of reversibility</a:t>
            </a:r>
            <a:endParaRPr lang="en-US" dirty="0"/>
          </a:p>
        </p:txBody>
      </p:sp>
    </p:spTree>
    <p:extLst>
      <p:ext uri="{BB962C8B-B14F-4D97-AF65-F5344CB8AC3E}">
        <p14:creationId xmlns="" xmlns:p14="http://schemas.microsoft.com/office/powerpoint/2010/main" val="706648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AEROBIC TRAINING</a:t>
            </a:r>
            <a:endParaRPr lang="en-US" dirty="0"/>
          </a:p>
        </p:txBody>
      </p:sp>
      <p:sp>
        <p:nvSpPr>
          <p:cNvPr id="3" name="Content Placeholder 2"/>
          <p:cNvSpPr>
            <a:spLocks noGrp="1"/>
          </p:cNvSpPr>
          <p:nvPr>
            <p:ph idx="1"/>
          </p:nvPr>
        </p:nvSpPr>
        <p:spPr>
          <a:xfrm>
            <a:off x="0" y="2489200"/>
            <a:ext cx="9144000" cy="3530600"/>
          </a:xfrm>
        </p:spPr>
        <p:txBody>
          <a:bodyPr/>
          <a:lstStyle/>
          <a:p>
            <a:r>
              <a:rPr lang="en-US" dirty="0" smtClean="0"/>
              <a:t>Aerobic training involves different types of physical activity that activate large groups of muscles, are of relatively long duration (over 20 minutes) and of an intensity that depends exclusively on the aerobic systems of obtaining energy</a:t>
            </a:r>
            <a:endParaRPr lang="en-US" dirty="0"/>
          </a:p>
        </p:txBody>
      </p:sp>
      <p:pic>
        <p:nvPicPr>
          <p:cNvPr id="22530" name="Picture 2" descr="Understanding Heart Rate Zones for Your Trekking Training"/>
          <p:cNvPicPr>
            <a:picLocks noChangeAspect="1" noChangeArrowheads="1"/>
          </p:cNvPicPr>
          <p:nvPr/>
        </p:nvPicPr>
        <p:blipFill>
          <a:blip r:embed="rId2" cstate="print"/>
          <a:srcRect/>
          <a:stretch>
            <a:fillRect/>
          </a:stretch>
        </p:blipFill>
        <p:spPr bwMode="auto">
          <a:xfrm>
            <a:off x="1907704" y="3429000"/>
            <a:ext cx="5365979" cy="3246417"/>
          </a:xfrm>
          <a:prstGeom prst="rect">
            <a:avLst/>
          </a:prstGeom>
          <a:noFill/>
        </p:spPr>
      </p:pic>
    </p:spTree>
    <p:extLst>
      <p:ext uri="{BB962C8B-B14F-4D97-AF65-F5344CB8AC3E}">
        <p14:creationId xmlns="" xmlns:p14="http://schemas.microsoft.com/office/powerpoint/2010/main" val="273526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27099"/>
            <a:ext cx="7776864" cy="413670"/>
          </a:xfrm>
        </p:spPr>
        <p:txBody>
          <a:bodyPr/>
          <a:lstStyle/>
          <a:p>
            <a:r>
              <a:rPr lang="ru-RU" dirty="0" smtClean="0"/>
              <a:t> </a:t>
            </a:r>
            <a:r>
              <a:rPr lang="en-US" dirty="0" smtClean="0"/>
              <a:t>Characteristics of </a:t>
            </a:r>
            <a:r>
              <a:rPr lang="en-US" dirty="0" smtClean="0"/>
              <a:t>aerobic training</a:t>
            </a:r>
            <a:endParaRPr lang="en-US" dirty="0"/>
          </a:p>
        </p:txBody>
      </p:sp>
      <p:sp>
        <p:nvSpPr>
          <p:cNvPr id="3" name="Content Placeholder 2"/>
          <p:cNvSpPr>
            <a:spLocks noGrp="1"/>
          </p:cNvSpPr>
          <p:nvPr>
            <p:ph idx="1"/>
          </p:nvPr>
        </p:nvSpPr>
        <p:spPr>
          <a:xfrm>
            <a:off x="0" y="1988840"/>
            <a:ext cx="9144000" cy="4152776"/>
          </a:xfrm>
        </p:spPr>
        <p:txBody>
          <a:bodyPr>
            <a:normAutofit lnSpcReduction="10000"/>
          </a:bodyPr>
          <a:lstStyle/>
          <a:p>
            <a:pPr marL="0" indent="0">
              <a:buNone/>
            </a:pPr>
            <a:endParaRPr lang="ru-RU" dirty="0" smtClean="0"/>
          </a:p>
          <a:p>
            <a:r>
              <a:rPr lang="ru-RU" dirty="0" smtClean="0"/>
              <a:t> </a:t>
            </a:r>
            <a:r>
              <a:rPr lang="en-US" dirty="0" smtClean="0"/>
              <a:t>Engagement of large muscle groups - muscles of the legs, torso, arms and shoulder girdle (at least 1/6 to 1/7 of the total body musculature) in dynamic work, in which tension and relaxation alternate rhythmically.  </a:t>
            </a:r>
            <a:endParaRPr lang="en-US" dirty="0" smtClean="0"/>
          </a:p>
          <a:p>
            <a:r>
              <a:rPr lang="en-US" dirty="0" smtClean="0"/>
              <a:t>Duration </a:t>
            </a:r>
            <a:r>
              <a:rPr lang="en-US" dirty="0" smtClean="0"/>
              <a:t>from 20 to 60 min. The time period depends on the intensity of the load (low intensity activities last longer</a:t>
            </a:r>
            <a:r>
              <a:rPr lang="en-US" dirty="0" smtClean="0"/>
              <a:t>).</a:t>
            </a:r>
          </a:p>
          <a:p>
            <a:r>
              <a:rPr lang="en-US" dirty="0" smtClean="0"/>
              <a:t>From </a:t>
            </a:r>
            <a:r>
              <a:rPr lang="en-US" dirty="0" smtClean="0"/>
              <a:t>this it is clearly observed that the time interval of the training and the intensity are largely related</a:t>
            </a:r>
            <a:r>
              <a:rPr lang="en-US" dirty="0" smtClean="0"/>
              <a:t>.</a:t>
            </a:r>
          </a:p>
          <a:p>
            <a:r>
              <a:rPr lang="en-US" dirty="0" smtClean="0"/>
              <a:t>Therefore</a:t>
            </a:r>
            <a:r>
              <a:rPr lang="en-US" dirty="0" smtClean="0"/>
              <a:t>, it is necessary that in the first stages of increasing functional capacity, aerobic training should be of low to moderate intensity and longer duration</a:t>
            </a:r>
            <a:r>
              <a:rPr lang="en-US" dirty="0" smtClean="0"/>
              <a:t>.</a:t>
            </a:r>
          </a:p>
          <a:p>
            <a:r>
              <a:rPr lang="en-US" b="1" dirty="0" smtClean="0"/>
              <a:t>Aerobic </a:t>
            </a:r>
            <a:r>
              <a:rPr lang="en-US" b="1" dirty="0" smtClean="0"/>
              <a:t>training is performed in the aerobic zone of work intensity - between the aerobic training threshold and the anaerobic threshold.</a:t>
            </a:r>
            <a:endParaRPr lang="ru-RU" b="1" dirty="0" smtClean="0"/>
          </a:p>
        </p:txBody>
      </p:sp>
    </p:spTree>
    <p:extLst>
      <p:ext uri="{BB962C8B-B14F-4D97-AF65-F5344CB8AC3E}">
        <p14:creationId xmlns="" xmlns:p14="http://schemas.microsoft.com/office/powerpoint/2010/main" val="2727850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27099"/>
            <a:ext cx="7776864" cy="413670"/>
          </a:xfrm>
        </p:spPr>
        <p:txBody>
          <a:bodyPr/>
          <a:lstStyle/>
          <a:p>
            <a:r>
              <a:rPr lang="ru-RU" dirty="0" smtClean="0"/>
              <a:t> </a:t>
            </a:r>
            <a:r>
              <a:rPr lang="en-US" dirty="0" smtClean="0"/>
              <a:t>Characteristics of aerobic training</a:t>
            </a:r>
            <a:endParaRPr lang="en-US" dirty="0"/>
          </a:p>
        </p:txBody>
      </p:sp>
      <p:sp>
        <p:nvSpPr>
          <p:cNvPr id="3" name="Content Placeholder 2"/>
          <p:cNvSpPr>
            <a:spLocks noGrp="1"/>
          </p:cNvSpPr>
          <p:nvPr>
            <p:ph idx="1"/>
          </p:nvPr>
        </p:nvSpPr>
        <p:spPr>
          <a:xfrm>
            <a:off x="0" y="2204864"/>
            <a:ext cx="9144000" cy="4368800"/>
          </a:xfrm>
        </p:spPr>
        <p:txBody>
          <a:bodyPr>
            <a:normAutofit fontScale="92500" lnSpcReduction="10000"/>
          </a:bodyPr>
          <a:lstStyle/>
          <a:p>
            <a:pPr marL="0" indent="0">
              <a:buNone/>
            </a:pPr>
            <a:endParaRPr lang="ru-RU" dirty="0" smtClean="0"/>
          </a:p>
          <a:p>
            <a:r>
              <a:rPr lang="en-US" dirty="0" smtClean="0"/>
              <a:t>The aerobic training threshold represents the minimum intensity of aerobic training, below which it is not possible to achieve the training effect. It is expressed as a percentage of maximum oxygen consumption or as a percentage of maximum heart rate (</a:t>
            </a:r>
            <a:r>
              <a:rPr lang="en-US" dirty="0" err="1" smtClean="0"/>
              <a:t>HRmax</a:t>
            </a:r>
            <a:r>
              <a:rPr lang="en-US" dirty="0" smtClean="0"/>
              <a:t>).</a:t>
            </a:r>
          </a:p>
          <a:p>
            <a:r>
              <a:rPr lang="en-US" dirty="0" smtClean="0"/>
              <a:t>It </a:t>
            </a:r>
            <a:r>
              <a:rPr lang="en-US" dirty="0" smtClean="0"/>
              <a:t>is considered that for most people, the aerobic training threshold is at 60% of the maximum heart rate, that is, at 50% of the individual VO2 max</a:t>
            </a:r>
            <a:r>
              <a:rPr lang="en-US" dirty="0" smtClean="0"/>
              <a:t>.</a:t>
            </a:r>
          </a:p>
          <a:p>
            <a:r>
              <a:rPr lang="en-US" dirty="0" smtClean="0"/>
              <a:t>It </a:t>
            </a:r>
            <a:r>
              <a:rPr lang="en-US" dirty="0" smtClean="0"/>
              <a:t>was arbitrarily determined that the anaerobic threshold was reached at the moment when the lactate concentration in the blood reached a value of 4 </a:t>
            </a:r>
            <a:r>
              <a:rPr lang="en-US" dirty="0" err="1" smtClean="0"/>
              <a:t>mmol</a:t>
            </a:r>
            <a:r>
              <a:rPr lang="en-US" dirty="0" smtClean="0"/>
              <a:t>/l, because such a lactate concentration indicates that anaerobic </a:t>
            </a:r>
            <a:r>
              <a:rPr lang="en-US" dirty="0" err="1" smtClean="0"/>
              <a:t>glycolysis</a:t>
            </a:r>
            <a:r>
              <a:rPr lang="en-US" dirty="0" smtClean="0"/>
              <a:t> becomes the dominant source of energy</a:t>
            </a:r>
            <a:r>
              <a:rPr lang="en-US" dirty="0" smtClean="0"/>
              <a:t>.</a:t>
            </a:r>
          </a:p>
          <a:p>
            <a:r>
              <a:rPr lang="en-US" dirty="0" smtClean="0"/>
              <a:t>The </a:t>
            </a:r>
            <a:r>
              <a:rPr lang="en-US" dirty="0" smtClean="0"/>
              <a:t>VO2 max ranges at which the anaerobic threshold is reached vary from 50% to 90% VO2 max, depending on the level of aerobic </a:t>
            </a:r>
            <a:r>
              <a:rPr lang="en-US" dirty="0" smtClean="0"/>
              <a:t>efficiency.</a:t>
            </a:r>
          </a:p>
          <a:p>
            <a:r>
              <a:rPr lang="en-US" dirty="0" smtClean="0"/>
              <a:t>Reaching </a:t>
            </a:r>
            <a:r>
              <a:rPr lang="en-US" dirty="0" smtClean="0"/>
              <a:t>the anaerobic threshold at higher percentages of VO2 max reflects greater aerobic efficiency, i.e. a greater degree of </a:t>
            </a:r>
            <a:r>
              <a:rPr lang="en-US" dirty="0" smtClean="0"/>
              <a:t>training.</a:t>
            </a:r>
            <a:endParaRPr lang="en-US" dirty="0"/>
          </a:p>
        </p:txBody>
      </p:sp>
    </p:spTree>
    <p:extLst>
      <p:ext uri="{BB962C8B-B14F-4D97-AF65-F5344CB8AC3E}">
        <p14:creationId xmlns="" xmlns:p14="http://schemas.microsoft.com/office/powerpoint/2010/main" val="272785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aerobic training</a:t>
            </a:r>
            <a:endParaRPr lang="en-US" dirty="0"/>
          </a:p>
        </p:txBody>
      </p:sp>
      <p:sp>
        <p:nvSpPr>
          <p:cNvPr id="3" name="Content Placeholder 2"/>
          <p:cNvSpPr>
            <a:spLocks noGrp="1"/>
          </p:cNvSpPr>
          <p:nvPr>
            <p:ph idx="1"/>
          </p:nvPr>
        </p:nvSpPr>
        <p:spPr>
          <a:xfrm>
            <a:off x="0" y="2489200"/>
            <a:ext cx="9144000" cy="4368800"/>
          </a:xfrm>
        </p:spPr>
        <p:txBody>
          <a:bodyPr>
            <a:normAutofit/>
          </a:bodyPr>
          <a:lstStyle/>
          <a:p>
            <a:pPr>
              <a:buFont typeface="+mj-lt"/>
              <a:buAutoNum type="arabicPeriod"/>
            </a:pPr>
            <a:r>
              <a:rPr lang="en-US" b="1" dirty="0" smtClean="0"/>
              <a:t>Low-intensity aerobic training </a:t>
            </a:r>
            <a:r>
              <a:rPr lang="en-US" dirty="0" smtClean="0"/>
              <a:t>is mainly aimed at reducing body mass and increasing endurance. It takes place in the work intensity zone of 50-65% VO2 max, i.e. 60-75% </a:t>
            </a:r>
            <a:r>
              <a:rPr lang="en-US" dirty="0" err="1" smtClean="0"/>
              <a:t>HRmax</a:t>
            </a:r>
            <a:r>
              <a:rPr lang="en-US" dirty="0" smtClean="0"/>
              <a:t>. </a:t>
            </a:r>
            <a:r>
              <a:rPr lang="en-US" dirty="0" smtClean="0"/>
              <a:t>The minimum duration of such training should be 30 minutes, and optimally 30-60 minutes. Well-trained athletes achieve an average heart rate of about 160/min during low-intensity aerobic training</a:t>
            </a:r>
            <a:r>
              <a:rPr lang="en-US" dirty="0" smtClean="0"/>
              <a:t>.</a:t>
            </a:r>
          </a:p>
          <a:p>
            <a:pPr>
              <a:buFont typeface="+mj-lt"/>
              <a:buAutoNum type="arabicPeriod"/>
            </a:pPr>
            <a:r>
              <a:rPr lang="en-US" b="1" dirty="0" smtClean="0"/>
              <a:t>High-intensity </a:t>
            </a:r>
            <a:r>
              <a:rPr lang="en-US" b="1" dirty="0" smtClean="0"/>
              <a:t>aerobic training </a:t>
            </a:r>
            <a:r>
              <a:rPr lang="en-US" dirty="0" smtClean="0"/>
              <a:t>is predominantly aimed at increasing maximum oxygen consumption, which develops the ability to endure high-intensity physical activity for a longer period. It takes place in the work intensity zone of 65–80% VO2 max, that is, 75–90% </a:t>
            </a:r>
            <a:r>
              <a:rPr lang="en-US" dirty="0" err="1" smtClean="0"/>
              <a:t>HRmax</a:t>
            </a:r>
            <a:r>
              <a:rPr lang="en-US" dirty="0" smtClean="0"/>
              <a:t>.</a:t>
            </a:r>
          </a:p>
          <a:p>
            <a:pPr>
              <a:buFont typeface="+mj-lt"/>
              <a:buAutoNum type="arabicPeriod"/>
            </a:pPr>
            <a:r>
              <a:rPr lang="en-US" b="1" dirty="0" smtClean="0"/>
              <a:t>Recovery </a:t>
            </a:r>
            <a:r>
              <a:rPr lang="en-US" b="1" dirty="0" smtClean="0"/>
              <a:t>training </a:t>
            </a:r>
            <a:r>
              <a:rPr lang="en-US" dirty="0" smtClean="0"/>
              <a:t>is usually performed the day after a competition or hard training session. It consists of light physical activities, such as jogging, stretching exercises and others, with an average heart rate of about 130/min. At lower exercise intensities, slow-twitch (red) muscle fibers are predominantly engaged, and at higher, fast-twitch (white) muscle </a:t>
            </a:r>
            <a:r>
              <a:rPr lang="en-US" dirty="0" smtClean="0"/>
              <a:t>fibers.</a:t>
            </a:r>
            <a:endParaRPr lang="en-US" dirty="0"/>
          </a:p>
        </p:txBody>
      </p:sp>
    </p:spTree>
    <p:extLst>
      <p:ext uri="{BB962C8B-B14F-4D97-AF65-F5344CB8AC3E}">
        <p14:creationId xmlns="" xmlns:p14="http://schemas.microsoft.com/office/powerpoint/2010/main" val="1056170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adaptations to aerobic training</a:t>
            </a:r>
            <a:endParaRPr lang="en-US" dirty="0"/>
          </a:p>
        </p:txBody>
      </p:sp>
      <p:sp>
        <p:nvSpPr>
          <p:cNvPr id="3" name="Content Placeholder 2"/>
          <p:cNvSpPr>
            <a:spLocks noGrp="1"/>
          </p:cNvSpPr>
          <p:nvPr>
            <p:ph idx="1"/>
          </p:nvPr>
        </p:nvSpPr>
        <p:spPr>
          <a:xfrm>
            <a:off x="0" y="2489200"/>
            <a:ext cx="9144000" cy="4368800"/>
          </a:xfrm>
        </p:spPr>
        <p:txBody>
          <a:bodyPr>
            <a:normAutofit/>
          </a:bodyPr>
          <a:lstStyle/>
          <a:p>
            <a:r>
              <a:rPr lang="ru-RU" dirty="0" smtClean="0"/>
              <a:t>1</a:t>
            </a:r>
            <a:r>
              <a:rPr lang="ru-RU" dirty="0"/>
              <a:t>. </a:t>
            </a:r>
            <a:r>
              <a:rPr lang="en-US" dirty="0" smtClean="0"/>
              <a:t>musculoskeletal system</a:t>
            </a:r>
            <a:r>
              <a:rPr lang="en-US" dirty="0" smtClean="0"/>
              <a:t>;</a:t>
            </a:r>
          </a:p>
          <a:p>
            <a:r>
              <a:rPr lang="en-US" dirty="0" smtClean="0"/>
              <a:t>2</a:t>
            </a:r>
            <a:r>
              <a:rPr lang="en-US" dirty="0" smtClean="0"/>
              <a:t>. cardiovascular </a:t>
            </a:r>
            <a:r>
              <a:rPr lang="en-US" dirty="0" smtClean="0"/>
              <a:t>system</a:t>
            </a:r>
            <a:r>
              <a:rPr lang="sr-Latn-RS" dirty="0" smtClean="0"/>
              <a:t>;</a:t>
            </a:r>
            <a:endParaRPr lang="en-US" dirty="0" smtClean="0"/>
          </a:p>
          <a:p>
            <a:r>
              <a:rPr lang="en-US" dirty="0" smtClean="0"/>
              <a:t>3</a:t>
            </a:r>
            <a:r>
              <a:rPr lang="en-US" dirty="0" smtClean="0"/>
              <a:t>. respiratory system</a:t>
            </a:r>
            <a:r>
              <a:rPr lang="en-US" dirty="0" smtClean="0"/>
              <a:t>;</a:t>
            </a:r>
          </a:p>
          <a:p>
            <a:r>
              <a:rPr lang="en-US" dirty="0" smtClean="0"/>
              <a:t>4</a:t>
            </a:r>
            <a:r>
              <a:rPr lang="en-US" dirty="0" smtClean="0"/>
              <a:t>. regulation of excessive body mass</a:t>
            </a:r>
            <a:r>
              <a:rPr lang="en-US" dirty="0" smtClean="0"/>
              <a:t>;</a:t>
            </a:r>
          </a:p>
          <a:p>
            <a:r>
              <a:rPr lang="en-US" dirty="0" smtClean="0"/>
              <a:t>5</a:t>
            </a:r>
            <a:r>
              <a:rPr lang="en-US" dirty="0" smtClean="0"/>
              <a:t>. prevention and elimination of risk factors for cardiovascular </a:t>
            </a:r>
            <a:r>
              <a:rPr lang="en-US" dirty="0" smtClean="0"/>
              <a:t>diseases</a:t>
            </a:r>
          </a:p>
          <a:p>
            <a:r>
              <a:rPr lang="en-US" dirty="0" smtClean="0"/>
              <a:t>6</a:t>
            </a:r>
            <a:r>
              <a:rPr lang="en-US" dirty="0" smtClean="0"/>
              <a:t>. prevention, mitigation and/or removal of the risk of psycho-emotional tension (stress).</a:t>
            </a:r>
            <a:endParaRPr lang="en-US" dirty="0"/>
          </a:p>
        </p:txBody>
      </p:sp>
    </p:spTree>
    <p:extLst>
      <p:ext uri="{BB962C8B-B14F-4D97-AF65-F5344CB8AC3E}">
        <p14:creationId xmlns="" xmlns:p14="http://schemas.microsoft.com/office/powerpoint/2010/main" val="3567518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ANAEROBIC TRAINING</a:t>
            </a:r>
            <a:endParaRPr lang="en-US" dirty="0"/>
          </a:p>
        </p:txBody>
      </p:sp>
      <p:sp>
        <p:nvSpPr>
          <p:cNvPr id="3" name="Content Placeholder 2"/>
          <p:cNvSpPr>
            <a:spLocks noGrp="1"/>
          </p:cNvSpPr>
          <p:nvPr>
            <p:ph idx="1"/>
          </p:nvPr>
        </p:nvSpPr>
        <p:spPr>
          <a:xfrm>
            <a:off x="0" y="2489200"/>
            <a:ext cx="9144000" cy="4468192"/>
          </a:xfrm>
        </p:spPr>
        <p:txBody>
          <a:bodyPr>
            <a:normAutofit/>
          </a:bodyPr>
          <a:lstStyle/>
          <a:p>
            <a:pPr marL="0" indent="0">
              <a:buFont typeface="Wingdings" pitchFamily="2" charset="2"/>
              <a:buChar char="Ø"/>
            </a:pPr>
            <a:r>
              <a:rPr lang="sr-Latn-RS" dirty="0" smtClean="0"/>
              <a:t> </a:t>
            </a:r>
            <a:r>
              <a:rPr lang="en-US" dirty="0" smtClean="0"/>
              <a:t>The </a:t>
            </a:r>
            <a:r>
              <a:rPr lang="en-US" dirty="0" smtClean="0"/>
              <a:t>anaerobic system is used during all </a:t>
            </a:r>
            <a:r>
              <a:rPr lang="sr-Latn-RS" dirty="0" smtClean="0"/>
              <a:t>maximal </a:t>
            </a:r>
            <a:r>
              <a:rPr lang="en-US" dirty="0" smtClean="0"/>
              <a:t>physical efforts</a:t>
            </a:r>
            <a:r>
              <a:rPr lang="sr-Latn-RS" dirty="0" smtClean="0"/>
              <a:t>.</a:t>
            </a:r>
            <a:r>
              <a:rPr lang="en-US" dirty="0" smtClean="0"/>
              <a:t> </a:t>
            </a:r>
            <a:endParaRPr lang="sr-Latn-RS" dirty="0" smtClean="0"/>
          </a:p>
          <a:p>
            <a:pPr marL="0" indent="0">
              <a:buFont typeface="Wingdings" pitchFamily="2" charset="2"/>
              <a:buChar char="Ø"/>
            </a:pPr>
            <a:r>
              <a:rPr lang="sr-Latn-RS" dirty="0" smtClean="0"/>
              <a:t> </a:t>
            </a:r>
            <a:r>
              <a:rPr lang="en-US" dirty="0" smtClean="0"/>
              <a:t>There </a:t>
            </a:r>
            <a:r>
              <a:rPr lang="en-US" dirty="0" smtClean="0"/>
              <a:t>are two anaerobic systems available to our </a:t>
            </a:r>
            <a:r>
              <a:rPr lang="en-US" dirty="0" smtClean="0"/>
              <a:t>body:</a:t>
            </a:r>
            <a:endParaRPr lang="sr-Latn-RS" dirty="0" smtClean="0"/>
          </a:p>
          <a:p>
            <a:pPr>
              <a:buAutoNum type="arabicPeriod"/>
            </a:pPr>
            <a:r>
              <a:rPr lang="en-US" dirty="0" err="1" smtClean="0"/>
              <a:t>Phosphage</a:t>
            </a:r>
            <a:r>
              <a:rPr lang="en-US" dirty="0" smtClean="0"/>
              <a:t> </a:t>
            </a:r>
            <a:r>
              <a:rPr lang="en-US" dirty="0" smtClean="0"/>
              <a:t>system (adenosine-</a:t>
            </a:r>
            <a:r>
              <a:rPr lang="en-US" dirty="0" err="1" smtClean="0"/>
              <a:t>triphosphate</a:t>
            </a:r>
            <a:r>
              <a:rPr lang="en-US" dirty="0" smtClean="0"/>
              <a:t> – </a:t>
            </a:r>
            <a:r>
              <a:rPr lang="en-US" dirty="0" err="1" smtClean="0"/>
              <a:t>creatine</a:t>
            </a:r>
            <a:r>
              <a:rPr lang="en-US" dirty="0" smtClean="0"/>
              <a:t>-phosphate (ATP-</a:t>
            </a:r>
            <a:r>
              <a:rPr lang="en-US" dirty="0" err="1" smtClean="0"/>
              <a:t>PCr</a:t>
            </a:r>
            <a:r>
              <a:rPr lang="en-US" dirty="0" smtClean="0"/>
              <a:t>))</a:t>
            </a:r>
            <a:endParaRPr lang="sr-Latn-RS" dirty="0" smtClean="0"/>
          </a:p>
          <a:p>
            <a:pPr>
              <a:buAutoNum type="arabicPeriod"/>
            </a:pPr>
            <a:r>
              <a:rPr lang="en-US" dirty="0" smtClean="0"/>
              <a:t>Anaerobic </a:t>
            </a:r>
            <a:r>
              <a:rPr lang="en-US" dirty="0" err="1" smtClean="0"/>
              <a:t>glycolysis</a:t>
            </a:r>
            <a:r>
              <a:rPr lang="en-US" dirty="0" smtClean="0"/>
              <a:t> system - lactic </a:t>
            </a:r>
            <a:r>
              <a:rPr lang="en-US" dirty="0" smtClean="0"/>
              <a:t>acid</a:t>
            </a:r>
            <a:r>
              <a:rPr lang="sr-Latn-RS" dirty="0" smtClean="0"/>
              <a:t>.</a:t>
            </a:r>
          </a:p>
          <a:p>
            <a:pPr>
              <a:buFont typeface="Wingdings" pitchFamily="2" charset="2"/>
              <a:buChar char="Ø"/>
            </a:pPr>
            <a:r>
              <a:rPr lang="en-US" dirty="0" smtClean="0"/>
              <a:t>The </a:t>
            </a:r>
            <a:r>
              <a:rPr lang="en-US" dirty="0" smtClean="0"/>
              <a:t>ATP–</a:t>
            </a:r>
            <a:r>
              <a:rPr lang="en-US" dirty="0" err="1" smtClean="0"/>
              <a:t>PCr</a:t>
            </a:r>
            <a:r>
              <a:rPr lang="en-US" dirty="0" smtClean="0"/>
              <a:t> system is used for efforts lasting less than 10 seconds, while the anaerobic </a:t>
            </a:r>
            <a:r>
              <a:rPr lang="en-US" dirty="0" err="1" smtClean="0"/>
              <a:t>glycolytic</a:t>
            </a:r>
            <a:r>
              <a:rPr lang="en-US" dirty="0" smtClean="0"/>
              <a:t> system is used for efforts lasting 10 seconds to several minutes</a:t>
            </a:r>
            <a:endParaRPr lang="en-US" dirty="0"/>
          </a:p>
        </p:txBody>
      </p:sp>
    </p:spTree>
    <p:extLst>
      <p:ext uri="{BB962C8B-B14F-4D97-AF65-F5344CB8AC3E}">
        <p14:creationId xmlns="" xmlns:p14="http://schemas.microsoft.com/office/powerpoint/2010/main" val="3904805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401</TotalTime>
  <Words>2279</Words>
  <Application>Microsoft Office PowerPoint</Application>
  <PresentationFormat>On-screen Show (4:3)</PresentationFormat>
  <Paragraphs>139</Paragraphs>
  <Slides>25</Slides>
  <Notes>0</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Ion Boardroom</vt:lpstr>
      <vt:lpstr>Office Theme</vt:lpstr>
      <vt:lpstr>Slide 1</vt:lpstr>
      <vt:lpstr>DEFINITION OF TRAINING</vt:lpstr>
      <vt:lpstr>TRAINING PRINCIPLES </vt:lpstr>
      <vt:lpstr>AEROBIC TRAINING</vt:lpstr>
      <vt:lpstr> Characteristics of aerobic training</vt:lpstr>
      <vt:lpstr> Characteristics of aerobic training</vt:lpstr>
      <vt:lpstr>Forms of aerobic training</vt:lpstr>
      <vt:lpstr>Positive adaptations to aerobic training</vt:lpstr>
      <vt:lpstr>ANAEROBIC TRAINING</vt:lpstr>
      <vt:lpstr>ANAEROBIC TRAINING</vt:lpstr>
      <vt:lpstr>Characteristics of anaerobic training</vt:lpstr>
      <vt:lpstr>Anaerobic interval training</vt:lpstr>
      <vt:lpstr>NEUROMUSCULAR ADAPTATION TO TRAINING</vt:lpstr>
      <vt:lpstr>Adaptations of muscle system</vt:lpstr>
      <vt:lpstr>Adaptations of muscle system</vt:lpstr>
      <vt:lpstr>Adaptations of muscle system</vt:lpstr>
      <vt:lpstr>NERVOUS ADAPTATION TO TRAINING  </vt:lpstr>
      <vt:lpstr>METABOLIC ADAPTATION TO TRAINING</vt:lpstr>
      <vt:lpstr>METABOLIC ADAPTATION TO TRAINING</vt:lpstr>
      <vt:lpstr>NEUROENDOCRINE ADAPTATION TO TRAINING</vt:lpstr>
      <vt:lpstr>NEUROENDOCRINE ADAPTATION TO TRAINING</vt:lpstr>
      <vt:lpstr>NEUROENDOCRINE ADAPTATION TO TRAINING</vt:lpstr>
      <vt:lpstr>CARDIOVASCULAR ADAPTATION TO TRAINING</vt:lpstr>
      <vt:lpstr>CARDIOVASCULAR ADAPTATION TO TRAINING</vt:lpstr>
      <vt:lpstr>SPORTS HEART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x</cp:lastModifiedBy>
  <cp:revision>59</cp:revision>
  <dcterms:created xsi:type="dcterms:W3CDTF">2018-10-02T08:59:16Z</dcterms:created>
  <dcterms:modified xsi:type="dcterms:W3CDTF">2024-02-25T21:35:23Z</dcterms:modified>
</cp:coreProperties>
</file>